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energy/staticelectricity/" TargetMode="External"/><Relationship Id="rId2" Type="http://schemas.openxmlformats.org/officeDocument/2006/relationships/hyperlink" Target="https://www.brainpop.com/science/energy/electricit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5/14/19 Tuesday 3 min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685800"/>
            <a:ext cx="9134857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1) </a:t>
            </a:r>
            <a:r>
              <a:rPr lang="en-US" dirty="0" smtClean="0"/>
              <a:t>Electricity </a:t>
            </a:r>
            <a:r>
              <a:rPr lang="en-US" dirty="0"/>
              <a:t>is a form of energy that involves the movement or separation of electrons or other electrically charged particles.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The plasma ball is made of glass with a metal sphere in its center. </a:t>
            </a:r>
            <a:r>
              <a:rPr lang="en-US" dirty="0" smtClean="0"/>
              <a:t>An </a:t>
            </a:r>
            <a:r>
              <a:rPr lang="en-US" dirty="0"/>
              <a:t>electric charge flows between the metal sphere (core) and the outer glass shell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3 Other effects of electricity include a bolt of lightning, attractions due to static electricity (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Lesson Outline Electric Charge and Simple Circuits 15 min</a:t>
            </a:r>
          </a:p>
          <a:p>
            <a:r>
              <a:rPr lang="en-US" dirty="0" smtClean="0"/>
              <a:t>3) Video 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Important Reminder </a:t>
            </a:r>
          </a:p>
          <a:p>
            <a:r>
              <a:rPr lang="en-US" dirty="0" smtClean="0"/>
              <a:t>No Homework </a:t>
            </a:r>
          </a:p>
          <a:p>
            <a:r>
              <a:rPr lang="en-US" dirty="0" smtClean="0"/>
              <a:t>Chapter quiz is on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Lesson 1: Electric Charge and Electric Forces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A. Electric Charges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Atoms </a:t>
            </a:r>
            <a:r>
              <a:rPr lang="en-US" dirty="0"/>
              <a:t>are made of protons, neutrons, and </a:t>
            </a:r>
            <a:r>
              <a:rPr lang="en-US" b="1" u="sng" dirty="0"/>
              <a:t>electrons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Protons </a:t>
            </a:r>
            <a:r>
              <a:rPr lang="en-US" dirty="0"/>
              <a:t>and </a:t>
            </a:r>
            <a:r>
              <a:rPr lang="en-US" b="1" u="sng" dirty="0"/>
              <a:t>neutrons</a:t>
            </a:r>
            <a:r>
              <a:rPr lang="en-US" dirty="0"/>
              <a:t> make up the nucleus of an atom.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b="1" u="sng" dirty="0" smtClean="0"/>
              <a:t>Electrons</a:t>
            </a:r>
            <a:r>
              <a:rPr lang="en-US" dirty="0" smtClean="0"/>
              <a:t> </a:t>
            </a:r>
            <a:r>
              <a:rPr lang="en-US" dirty="0"/>
              <a:t>move around the nucleus.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There are two types of electric charge—</a:t>
            </a:r>
            <a:r>
              <a:rPr lang="en-US" b="1" u="sng" dirty="0"/>
              <a:t>positive </a:t>
            </a:r>
            <a:r>
              <a:rPr lang="en-US" dirty="0"/>
              <a:t>and negative.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A(n) </a:t>
            </a:r>
            <a:r>
              <a:rPr lang="en-US" b="1" u="sng" dirty="0"/>
              <a:t>proton</a:t>
            </a:r>
            <a:r>
              <a:rPr lang="en-US" dirty="0"/>
              <a:t> has positive charge. A(n) </a:t>
            </a:r>
            <a:r>
              <a:rPr lang="en-US" b="1" u="sng" dirty="0"/>
              <a:t>electron</a:t>
            </a:r>
            <a:r>
              <a:rPr lang="en-US" dirty="0"/>
              <a:t> has negative charge.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amount of </a:t>
            </a:r>
            <a:r>
              <a:rPr lang="en-US" b="1" u="sng" dirty="0"/>
              <a:t>positive</a:t>
            </a:r>
            <a:r>
              <a:rPr lang="en-US" dirty="0"/>
              <a:t> charge of a proton equals the amount of </a:t>
            </a:r>
            <a:r>
              <a:rPr lang="en-US" b="1" u="sng" dirty="0"/>
              <a:t>negative</a:t>
            </a:r>
            <a:r>
              <a:rPr lang="en-US" dirty="0"/>
              <a:t> charge of an electron.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An atom is electrically </a:t>
            </a:r>
            <a:r>
              <a:rPr lang="en-US" b="1" u="sng" dirty="0"/>
              <a:t>neutral</a:t>
            </a:r>
            <a:r>
              <a:rPr lang="en-US" dirty="0"/>
              <a:t> when it has equal numbers of </a:t>
            </a:r>
            <a:r>
              <a:rPr lang="en-US" b="1" u="sng" dirty="0"/>
              <a:t>protons</a:t>
            </a:r>
            <a:r>
              <a:rPr lang="en-US" dirty="0"/>
              <a:t> and electrons.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Electrically neutral objects do not attract or </a:t>
            </a:r>
            <a:r>
              <a:rPr lang="en-US" b="1" u="sng" dirty="0"/>
              <a:t>repel</a:t>
            </a:r>
            <a:r>
              <a:rPr lang="en-US" dirty="0"/>
              <a:t> one another.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Objects can become charged when </a:t>
            </a:r>
            <a:r>
              <a:rPr lang="en-US" b="1" u="sng" dirty="0"/>
              <a:t>electrons</a:t>
            </a:r>
            <a:r>
              <a:rPr lang="en-US" dirty="0"/>
              <a:t> move from one object to another.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A(n) </a:t>
            </a:r>
            <a:r>
              <a:rPr lang="en-US" b="1" u="sng" dirty="0" smtClean="0"/>
              <a:t>static charge</a:t>
            </a:r>
            <a:r>
              <a:rPr lang="en-US" dirty="0" smtClean="0"/>
              <a:t> </a:t>
            </a:r>
            <a:r>
              <a:rPr lang="en-US" dirty="0"/>
              <a:t>is an unbalanced electric charge on an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An object that gains electrons has a(n) </a:t>
            </a:r>
            <a:r>
              <a:rPr lang="en-US" b="1" u="sng" dirty="0"/>
              <a:t>negative</a:t>
            </a:r>
            <a:r>
              <a:rPr lang="en-US" dirty="0"/>
              <a:t> charge.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An object that loses electrons has a(n) </a:t>
            </a:r>
            <a:r>
              <a:rPr lang="en-US" b="1" u="sng" dirty="0"/>
              <a:t>positive</a:t>
            </a:r>
            <a:r>
              <a:rPr lang="en-US" dirty="0"/>
              <a:t> charge.</a:t>
            </a:r>
          </a:p>
        </p:txBody>
      </p:sp>
    </p:spTree>
    <p:extLst>
      <p:ext uri="{BB962C8B-B14F-4D97-AF65-F5344CB8AC3E}">
        <p14:creationId xmlns:p14="http://schemas.microsoft.com/office/powerpoint/2010/main" val="32574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B. Electric Forces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A(n</a:t>
            </a:r>
            <a:r>
              <a:rPr lang="en-US" dirty="0"/>
              <a:t>) </a:t>
            </a:r>
            <a:r>
              <a:rPr lang="en-US" b="1" u="sng" dirty="0"/>
              <a:t>electric field </a:t>
            </a:r>
            <a:r>
              <a:rPr lang="en-US" dirty="0"/>
              <a:t>surrounds every charged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An electric field applies a(n) </a:t>
            </a:r>
            <a:r>
              <a:rPr lang="en-US" b="1" u="sng" dirty="0"/>
              <a:t>electric force </a:t>
            </a:r>
            <a:r>
              <a:rPr lang="en-US" dirty="0"/>
              <a:t>to other charged objects.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two charged objects have the same type of charge, the objects </a:t>
            </a:r>
            <a:r>
              <a:rPr lang="en-US" b="1" u="sng" dirty="0"/>
              <a:t>repel</a:t>
            </a:r>
            <a:r>
              <a:rPr lang="en-US" dirty="0"/>
              <a:t> each other. When two charged objects have different types of charge, the objects </a:t>
            </a:r>
            <a:r>
              <a:rPr lang="en-US" b="1" u="sng" dirty="0"/>
              <a:t>attract</a:t>
            </a:r>
            <a:r>
              <a:rPr lang="en-US" dirty="0"/>
              <a:t> each 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strength of an electric force between charged objects depends on the amount of </a:t>
            </a:r>
            <a:r>
              <a:rPr lang="en-US" b="1" u="sng" dirty="0"/>
              <a:t>charge</a:t>
            </a:r>
            <a:r>
              <a:rPr lang="en-US" dirty="0"/>
              <a:t> on each object and the distance between them.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If the distance between two charged objects stays constant, then electric force </a:t>
            </a:r>
            <a:r>
              <a:rPr lang="en-US" b="1" u="sng" dirty="0"/>
              <a:t>increases</a:t>
            </a:r>
            <a:r>
              <a:rPr lang="en-US" dirty="0"/>
              <a:t> as the total amount of charge of the two objects increases.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If the amount of charge on two objects stays constant, then electric force </a:t>
            </a:r>
            <a:r>
              <a:rPr lang="en-US" b="1" u="sng" dirty="0"/>
              <a:t>increases</a:t>
            </a:r>
            <a:r>
              <a:rPr lang="en-US" dirty="0"/>
              <a:t> as the objects move closer together.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5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C. Transferring Electrons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If electrons cannot easily move through a material, then the material is a(n) </a:t>
            </a:r>
            <a:r>
              <a:rPr lang="en-US" b="1" u="sng" dirty="0"/>
              <a:t>insulator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If electrons easily move through a material, then the material is a(n) </a:t>
            </a:r>
            <a:r>
              <a:rPr lang="en-US" b="1" u="sng" dirty="0" smtClean="0"/>
              <a:t>conductor</a:t>
            </a:r>
          </a:p>
          <a:p>
            <a:pPr marL="0" indent="0">
              <a:buNone/>
            </a:pPr>
            <a:r>
              <a:rPr lang="en-US" dirty="0"/>
              <a:t>3. Electrons can transfer between objects by contact, </a:t>
            </a:r>
            <a:r>
              <a:rPr lang="en-US" b="1" u="sng" dirty="0"/>
              <a:t>induction</a:t>
            </a:r>
            <a:r>
              <a:rPr lang="en-US" dirty="0"/>
              <a:t>, or conduction.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When </a:t>
            </a:r>
            <a:r>
              <a:rPr lang="en-US" dirty="0"/>
              <a:t>objects touch each other, charge can be transferred by </a:t>
            </a:r>
            <a:r>
              <a:rPr lang="en-US" b="1" u="sng" dirty="0"/>
              <a:t>contact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/>
              <a:t>When charge is transferred by </a:t>
            </a:r>
            <a:r>
              <a:rPr lang="en-US" b="1" u="sng" dirty="0"/>
              <a:t>induction</a:t>
            </a:r>
            <a:r>
              <a:rPr lang="en-US" dirty="0"/>
              <a:t>, an object causes two objects that are not </a:t>
            </a:r>
            <a:r>
              <a:rPr lang="en-US" b="1" u="sng" dirty="0"/>
              <a:t>conductors</a:t>
            </a:r>
            <a:r>
              <a:rPr lang="en-US" dirty="0"/>
              <a:t> to become charged.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/>
              <a:t>An object is </a:t>
            </a:r>
            <a:r>
              <a:rPr lang="en-US" b="1" u="sng" dirty="0"/>
              <a:t>polarized</a:t>
            </a:r>
            <a:r>
              <a:rPr lang="en-US" dirty="0"/>
              <a:t> when electrons are concentrated at one end of the object.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When </a:t>
            </a:r>
            <a:r>
              <a:rPr lang="en-US" dirty="0"/>
              <a:t>conductors with </a:t>
            </a:r>
            <a:r>
              <a:rPr lang="en-US" b="1" u="sng" dirty="0"/>
              <a:t>unequal</a:t>
            </a:r>
            <a:r>
              <a:rPr lang="en-US" dirty="0"/>
              <a:t> charge touch, electrons flow from the object that has a greater negative charge to the object that has less negative charge in the process of </a:t>
            </a:r>
            <a:r>
              <a:rPr lang="en-US" b="1" u="sng" dirty="0"/>
              <a:t>conduction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1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Electric Discharge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electric discharge </a:t>
            </a:r>
            <a:r>
              <a:rPr lang="en-US" dirty="0"/>
              <a:t>is the loss of an unbalanced electric charge.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Electric discharges can occur </a:t>
            </a:r>
            <a:r>
              <a:rPr lang="en-US" b="1" u="sng" dirty="0"/>
              <a:t>slowly</a:t>
            </a:r>
            <a:r>
              <a:rPr lang="en-US" dirty="0"/>
              <a:t>, such as when you brush your hair, or they can occur </a:t>
            </a:r>
            <a:r>
              <a:rPr lang="en-US" b="1" u="sng" dirty="0"/>
              <a:t>quickly</a:t>
            </a:r>
            <a:r>
              <a:rPr lang="en-US" dirty="0"/>
              <a:t>, such as when lightning strikes.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lightning rod is </a:t>
            </a:r>
            <a:r>
              <a:rPr lang="en-US" b="1" u="sng" dirty="0"/>
              <a:t>grounded</a:t>
            </a:r>
            <a:r>
              <a:rPr lang="en-US" dirty="0"/>
              <a:t>, which means it provides a path for electric charges to flow safely into the ground.</a:t>
            </a:r>
          </a:p>
        </p:txBody>
      </p:sp>
    </p:spTree>
    <p:extLst>
      <p:ext uri="{BB962C8B-B14F-4D97-AF65-F5344CB8AC3E}">
        <p14:creationId xmlns:p14="http://schemas.microsoft.com/office/powerpoint/2010/main" val="20085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https://www.brainpop.com/science/energy/electricity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https://www.brainpop.com/science/energy/staticelectricity/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654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5/14/19 Tuesday 3 min Warm Up </vt:lpstr>
      <vt:lpstr>Warm Up Answer</vt:lpstr>
      <vt:lpstr>Today Agenda</vt:lpstr>
      <vt:lpstr>Lesson 1: Electric Charge and Electric Forces</vt:lpstr>
      <vt:lpstr>PowerPoint Presentation</vt:lpstr>
      <vt:lpstr>PowerPoint Presentation</vt:lpstr>
      <vt:lpstr>D. Electric Discharge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5/14/19 Tuesday 3 min Warm Up </dc:title>
  <dc:creator>Ahmet ilbay</dc:creator>
  <cp:lastModifiedBy>Ahmet ilbay</cp:lastModifiedBy>
  <cp:revision>7</cp:revision>
  <dcterms:created xsi:type="dcterms:W3CDTF">2006-08-16T00:00:00Z</dcterms:created>
  <dcterms:modified xsi:type="dcterms:W3CDTF">2019-05-14T17:09:42Z</dcterms:modified>
</cp:coreProperties>
</file>