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let.com/398053903/work-and-simple-machines-chapter-4-tmsa-flash-cards/" TargetMode="External"/><Relationship Id="rId2" Type="http://schemas.openxmlformats.org/officeDocument/2006/relationships/hyperlink" Target="https://create.kahoot.it/details/simple-machines/badbf095-dbf1-4a5c-a5bf-b5740da817f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vOmaf2GfC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quizizz.com/admin/quiz/5cd2cbdb26aff5001a1e1d53/simple-machin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"/>
            <a:ext cx="77724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 3 min 5/9/19 Thursday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9067800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0522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Kahoot</a:t>
            </a:r>
            <a:r>
              <a:rPr lang="en-US" dirty="0" smtClean="0"/>
              <a:t>/ </a:t>
            </a:r>
            <a:r>
              <a:rPr lang="en-US" dirty="0" err="1" smtClean="0"/>
              <a:t>Quizlet</a:t>
            </a:r>
            <a:r>
              <a:rPr lang="en-US" dirty="0" smtClean="0"/>
              <a:t> Live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create.kahoot.it/details/simple-machines/badbf095-dbf1-4a5c-a5bf-b5740da817fe</a:t>
            </a:r>
            <a:endParaRPr lang="en-US" dirty="0" smtClean="0"/>
          </a:p>
          <a:p>
            <a:r>
              <a:rPr lang="en-US">
                <a:hlinkClick r:id="rId3"/>
              </a:rPr>
              <a:t>https://</a:t>
            </a:r>
            <a:r>
              <a:rPr lang="en-US">
                <a:hlinkClick r:id="rId3"/>
              </a:rPr>
              <a:t>quizlet.com/398053903/work-and-simple-machines-chapter-4-tmsa-flash-cards</a:t>
            </a:r>
            <a:r>
              <a:rPr lang="en-US" smtClean="0">
                <a:hlinkClick r:id="rId3"/>
              </a:rPr>
              <a:t>/</a:t>
            </a:r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765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1) The </a:t>
            </a:r>
            <a:r>
              <a:rPr lang="en-US" dirty="0"/>
              <a:t>crew uses a pulley to hoist the sail. The </a:t>
            </a:r>
            <a:r>
              <a:rPr lang="en-US" dirty="0" smtClean="0"/>
              <a:t>wheel of </a:t>
            </a:r>
            <a:r>
              <a:rPr lang="en-US" dirty="0"/>
              <a:t>the pulley is mounted at the top of the </a:t>
            </a:r>
            <a:r>
              <a:rPr lang="en-US" dirty="0" smtClean="0"/>
              <a:t>mast, and </a:t>
            </a:r>
            <a:r>
              <a:rPr lang="en-US" dirty="0"/>
              <a:t>one end of the rope is connected to the sail.</a:t>
            </a:r>
          </a:p>
          <a:p>
            <a:pPr marL="0" indent="0">
              <a:buNone/>
            </a:pPr>
            <a:r>
              <a:rPr lang="en-US" b="1" dirty="0" smtClean="0"/>
              <a:t>2)</a:t>
            </a:r>
            <a:r>
              <a:rPr lang="en-US" dirty="0" smtClean="0"/>
              <a:t>The </a:t>
            </a:r>
            <a:r>
              <a:rPr lang="en-US" dirty="0"/>
              <a:t>tiller is connected to a board called the </a:t>
            </a:r>
            <a:r>
              <a:rPr lang="en-US" dirty="0" smtClean="0"/>
              <a:t>rudder that </a:t>
            </a:r>
            <a:r>
              <a:rPr lang="en-US" dirty="0"/>
              <a:t>extends into the water. </a:t>
            </a:r>
          </a:p>
        </p:txBody>
      </p:sp>
    </p:spTree>
    <p:extLst>
      <p:ext uri="{BB962C8B-B14F-4D97-AF65-F5344CB8AC3E}">
        <p14:creationId xmlns:p14="http://schemas.microsoft.com/office/powerpoint/2010/main" val="3491956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Agenda(43 min)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181600"/>
          </a:xfrm>
        </p:spPr>
        <p:txBody>
          <a:bodyPr/>
          <a:lstStyle/>
          <a:p>
            <a:r>
              <a:rPr lang="en-US" dirty="0" smtClean="0"/>
              <a:t>1) Warm Up 3 min </a:t>
            </a:r>
          </a:p>
          <a:p>
            <a:r>
              <a:rPr lang="en-US" dirty="0" smtClean="0"/>
              <a:t>2) Lesson Outline (lesson 3 simple machine) 10 min </a:t>
            </a:r>
          </a:p>
          <a:p>
            <a:r>
              <a:rPr lang="en-US" dirty="0" smtClean="0"/>
              <a:t>3) Video 5 min (Simple Machines) </a:t>
            </a:r>
            <a:endParaRPr lang="en-US" dirty="0" smtClean="0"/>
          </a:p>
          <a:p>
            <a:r>
              <a:rPr lang="en-US" dirty="0" smtClean="0"/>
              <a:t>4) Quiz for (</a:t>
            </a:r>
            <a:r>
              <a:rPr lang="en-US" dirty="0" err="1" smtClean="0"/>
              <a:t>Bluford</a:t>
            </a:r>
            <a:r>
              <a:rPr lang="en-US" dirty="0" smtClean="0"/>
              <a:t> and Darwin) 20 min </a:t>
            </a:r>
            <a:endParaRPr lang="en-US" dirty="0" smtClean="0"/>
          </a:p>
          <a:p>
            <a:r>
              <a:rPr lang="en-US" dirty="0" smtClean="0"/>
              <a:t>4) </a:t>
            </a:r>
            <a:r>
              <a:rPr lang="en-US" dirty="0" err="1" smtClean="0"/>
              <a:t>Quizizz</a:t>
            </a:r>
            <a:r>
              <a:rPr lang="en-US" dirty="0" smtClean="0"/>
              <a:t> (Classwork) for grade 15 min</a:t>
            </a:r>
          </a:p>
          <a:p>
            <a:r>
              <a:rPr lang="en-US" dirty="0" smtClean="0"/>
              <a:t>5) </a:t>
            </a:r>
            <a:r>
              <a:rPr lang="en-US" dirty="0" err="1" smtClean="0"/>
              <a:t>Kahoot</a:t>
            </a:r>
            <a:r>
              <a:rPr lang="en-US" dirty="0" smtClean="0"/>
              <a:t>/ </a:t>
            </a:r>
            <a:r>
              <a:rPr lang="en-US" dirty="0" err="1" smtClean="0"/>
              <a:t>Quizlet</a:t>
            </a:r>
            <a:r>
              <a:rPr lang="en-US" dirty="0" smtClean="0"/>
              <a:t> Live 10 min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758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Outline- Simple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534400" cy="5791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A. What is a simple machine?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A(n) </a:t>
            </a:r>
            <a:r>
              <a:rPr lang="en-US" b="1" u="sng" dirty="0"/>
              <a:t>simple machine </a:t>
            </a:r>
            <a:r>
              <a:rPr lang="en-US" dirty="0"/>
              <a:t>is a machine that does work using only one movement.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These machines do work in a(n) </a:t>
            </a:r>
            <a:r>
              <a:rPr lang="en-US" b="1" u="sng" dirty="0"/>
              <a:t>single</a:t>
            </a:r>
            <a:r>
              <a:rPr lang="en-US" dirty="0"/>
              <a:t> motion.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B. Levers </a:t>
            </a:r>
          </a:p>
          <a:p>
            <a:pPr marL="0" indent="0">
              <a:buNone/>
            </a:pPr>
            <a:r>
              <a:rPr lang="en-US" dirty="0" smtClean="0"/>
              <a:t>1. A(n) </a:t>
            </a:r>
            <a:r>
              <a:rPr lang="en-US" b="1" u="sng" dirty="0" smtClean="0"/>
              <a:t>lever</a:t>
            </a:r>
            <a:r>
              <a:rPr lang="en-US" dirty="0" smtClean="0"/>
              <a:t> is a simple machine made of a bar that pivots or rotates about a fixed point. </a:t>
            </a:r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The point that a lever pivots on is called a(n) </a:t>
            </a:r>
            <a:r>
              <a:rPr lang="en-US" b="1" u="sng" dirty="0"/>
              <a:t>fulcrum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The distance from the fulcrum to the input force is the </a:t>
            </a:r>
            <a:r>
              <a:rPr lang="en-US" b="1" u="sng" dirty="0"/>
              <a:t>input arm</a:t>
            </a:r>
            <a:r>
              <a:rPr lang="en-US" dirty="0"/>
              <a:t>; the distance from the fulcrum to the output force is the </a:t>
            </a:r>
            <a:r>
              <a:rPr lang="en-US" b="1" u="sng" dirty="0"/>
              <a:t>output arm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With a first-class lever, the fulcrum is </a:t>
            </a:r>
            <a:r>
              <a:rPr lang="en-US" b="1" u="sng" dirty="0"/>
              <a:t>between</a:t>
            </a:r>
            <a:r>
              <a:rPr lang="en-US" dirty="0"/>
              <a:t> the input force and the output force.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With a second-class lever, the </a:t>
            </a:r>
            <a:r>
              <a:rPr lang="en-US" b="1" u="sng" dirty="0"/>
              <a:t>output</a:t>
            </a:r>
            <a:r>
              <a:rPr lang="en-US" dirty="0"/>
              <a:t> force is between the </a:t>
            </a:r>
            <a:r>
              <a:rPr lang="en-US" b="1" u="sng" dirty="0"/>
              <a:t>input</a:t>
            </a:r>
            <a:r>
              <a:rPr lang="en-US" dirty="0"/>
              <a:t> force and the fulcrum.</a:t>
            </a:r>
          </a:p>
        </p:txBody>
      </p:sp>
    </p:spTree>
    <p:extLst>
      <p:ext uri="{BB962C8B-B14F-4D97-AF65-F5344CB8AC3E}">
        <p14:creationId xmlns:p14="http://schemas.microsoft.com/office/powerpoint/2010/main" val="2124937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8915400" cy="6705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6. With a third-class lever, the </a:t>
            </a:r>
            <a:r>
              <a:rPr lang="en-US" b="1" u="sng" dirty="0"/>
              <a:t>input</a:t>
            </a:r>
            <a:r>
              <a:rPr lang="en-US" dirty="0"/>
              <a:t> force is between the output force and the fulcrum.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</a:t>
            </a:r>
            <a:r>
              <a:rPr lang="en-US" dirty="0"/>
              <a:t>. The ideal </a:t>
            </a:r>
            <a:r>
              <a:rPr lang="en-US" b="1" u="sng" dirty="0"/>
              <a:t>mechanical advantage </a:t>
            </a:r>
            <a:r>
              <a:rPr lang="en-US" dirty="0"/>
              <a:t>of a lever equals the length of the input arm divided by the length of the output arm.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The mechanical advantage of a(n) </a:t>
            </a:r>
            <a:r>
              <a:rPr lang="en-US" b="1" u="sng" dirty="0"/>
              <a:t>first</a:t>
            </a:r>
            <a:r>
              <a:rPr lang="en-US" dirty="0"/>
              <a:t>-class lever can vary, depending on the location of the fulcrum.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 In a second-class lever, the </a:t>
            </a:r>
            <a:r>
              <a:rPr lang="en-US" b="1" u="sng" dirty="0"/>
              <a:t>input</a:t>
            </a:r>
            <a:r>
              <a:rPr lang="en-US" dirty="0"/>
              <a:t> arm is always longer than the </a:t>
            </a:r>
            <a:r>
              <a:rPr lang="en-US" b="1" u="sng" dirty="0"/>
              <a:t>output</a:t>
            </a:r>
            <a:r>
              <a:rPr lang="en-US" dirty="0"/>
              <a:t> arm; therefore the mechanical advantage is always greater than </a:t>
            </a:r>
            <a:r>
              <a:rPr lang="en-US" dirty="0" smtClean="0"/>
              <a:t>1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</a:t>
            </a:r>
            <a:r>
              <a:rPr lang="en-US" dirty="0"/>
              <a:t>. In a third-class lever, the </a:t>
            </a:r>
            <a:r>
              <a:rPr lang="en-US" b="1" u="sng" dirty="0"/>
              <a:t>input</a:t>
            </a:r>
            <a:r>
              <a:rPr lang="en-US" dirty="0"/>
              <a:t> arm is always shorter than the </a:t>
            </a:r>
            <a:r>
              <a:rPr lang="en-US" b="1" u="sng" dirty="0"/>
              <a:t>output</a:t>
            </a:r>
            <a:r>
              <a:rPr lang="en-US" dirty="0"/>
              <a:t> arm; therefore the mechanical advantage is always less than 1.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8</a:t>
            </a:r>
            <a:r>
              <a:rPr lang="en-US" dirty="0"/>
              <a:t>. In the human body, </a:t>
            </a:r>
            <a:r>
              <a:rPr lang="en-US" b="1" u="sng" dirty="0"/>
              <a:t>muscles</a:t>
            </a:r>
            <a:r>
              <a:rPr lang="en-US" dirty="0"/>
              <a:t> provide force for the levers.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The neck is a(n) </a:t>
            </a:r>
            <a:r>
              <a:rPr lang="en-US" b="1" u="sng" dirty="0"/>
              <a:t>first</a:t>
            </a:r>
            <a:r>
              <a:rPr lang="en-US" dirty="0"/>
              <a:t>-class lever, with the neck muscles providing the </a:t>
            </a:r>
            <a:r>
              <a:rPr lang="en-US" b="1" u="sng" dirty="0"/>
              <a:t>input</a:t>
            </a:r>
            <a:r>
              <a:rPr lang="en-US" dirty="0"/>
              <a:t> force.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 The foot is a(n) </a:t>
            </a:r>
            <a:r>
              <a:rPr lang="en-US" b="1" u="sng" dirty="0"/>
              <a:t>second</a:t>
            </a:r>
            <a:r>
              <a:rPr lang="en-US" dirty="0"/>
              <a:t>-class lever, and the arm is a(n) </a:t>
            </a:r>
            <a:r>
              <a:rPr lang="en-US" b="1" u="sng" dirty="0"/>
              <a:t>third</a:t>
            </a:r>
            <a:r>
              <a:rPr lang="en-US" dirty="0"/>
              <a:t>-class lever.</a:t>
            </a:r>
          </a:p>
        </p:txBody>
      </p:sp>
    </p:spTree>
    <p:extLst>
      <p:ext uri="{BB962C8B-B14F-4D97-AF65-F5344CB8AC3E}">
        <p14:creationId xmlns:p14="http://schemas.microsoft.com/office/powerpoint/2010/main" val="1391919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C. Wheel and Axle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A(n) </a:t>
            </a:r>
            <a:r>
              <a:rPr lang="en-US" b="1" u="sng" dirty="0"/>
              <a:t>wheel and axle </a:t>
            </a:r>
            <a:r>
              <a:rPr lang="en-US" dirty="0"/>
              <a:t>is an axle attached to the center of a wheel and both rotate together.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For a wheel and axle, the length of the input arm is the </a:t>
            </a:r>
            <a:r>
              <a:rPr lang="en-US" b="1" u="sng" dirty="0"/>
              <a:t>radius</a:t>
            </a:r>
            <a:r>
              <a:rPr lang="en-US" dirty="0"/>
              <a:t> of the wheel; the length of the output arm is the </a:t>
            </a:r>
            <a:r>
              <a:rPr lang="en-US" b="1" u="sng" dirty="0"/>
              <a:t>radius</a:t>
            </a:r>
            <a:r>
              <a:rPr lang="en-US" dirty="0"/>
              <a:t> of the axle.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D</a:t>
            </a:r>
            <a:r>
              <a:rPr lang="en-US" b="1" dirty="0"/>
              <a:t>. Inclined Planes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A(n) </a:t>
            </a:r>
            <a:r>
              <a:rPr lang="en-US" b="1" u="sng" dirty="0"/>
              <a:t>inclined plane </a:t>
            </a:r>
            <a:r>
              <a:rPr lang="en-US" dirty="0"/>
              <a:t>is a flat, sloped surface.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The ideal mechanical advantage of an inclined plane is the </a:t>
            </a:r>
            <a:r>
              <a:rPr lang="en-US" b="1" u="sng" dirty="0"/>
              <a:t>length</a:t>
            </a:r>
            <a:r>
              <a:rPr lang="en-US" dirty="0"/>
              <a:t> of the inclined plane divided by its </a:t>
            </a:r>
            <a:r>
              <a:rPr lang="en-US" b="1" u="sng" dirty="0"/>
              <a:t>height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3. A sloped surface that moves is called a(n) </a:t>
            </a:r>
            <a:r>
              <a:rPr lang="en-US" b="1" u="sng" dirty="0"/>
              <a:t>wedge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A(n) </a:t>
            </a:r>
            <a:r>
              <a:rPr lang="en-US" b="1" u="sng" dirty="0"/>
              <a:t>screw</a:t>
            </a:r>
            <a:r>
              <a:rPr lang="en-US" dirty="0"/>
              <a:t> is an inclined plane wrapped around a cylinder.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A(n) </a:t>
            </a:r>
            <a:r>
              <a:rPr lang="en-US" b="1" u="sng" dirty="0"/>
              <a:t>pulley</a:t>
            </a:r>
            <a:r>
              <a:rPr lang="en-US" dirty="0"/>
              <a:t> is a simple machine that is a grooved wheel with a rope or cable wrapped around it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6. A(n) </a:t>
            </a:r>
            <a:r>
              <a:rPr lang="en-US" b="1" u="sng" dirty="0"/>
              <a:t>fixed</a:t>
            </a:r>
            <a:r>
              <a:rPr lang="en-US" dirty="0"/>
              <a:t> pulley only changes the direction of the force.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</a:t>
            </a:r>
            <a:r>
              <a:rPr lang="en-US" dirty="0"/>
              <a:t>. A(n) </a:t>
            </a:r>
            <a:r>
              <a:rPr lang="en-US" b="1" u="sng" dirty="0"/>
              <a:t>movable</a:t>
            </a:r>
            <a:r>
              <a:rPr lang="en-US" dirty="0"/>
              <a:t> pulley decreases the force but increases the distance over which the force acts.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8</a:t>
            </a:r>
            <a:r>
              <a:rPr lang="en-US" dirty="0"/>
              <a:t>. The ideal mechanical advantage of a pulley is equal to the number of </a:t>
            </a:r>
            <a:r>
              <a:rPr lang="en-US" b="1" u="sng" dirty="0"/>
              <a:t>sections</a:t>
            </a:r>
            <a:r>
              <a:rPr lang="en-US" dirty="0"/>
              <a:t> of rope pulling up on the object.</a:t>
            </a:r>
          </a:p>
        </p:txBody>
      </p:sp>
    </p:spTree>
    <p:extLst>
      <p:ext uri="{BB962C8B-B14F-4D97-AF65-F5344CB8AC3E}">
        <p14:creationId xmlns:p14="http://schemas.microsoft.com/office/powerpoint/2010/main" val="246961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E. What is a compound machine? </a:t>
            </a:r>
          </a:p>
          <a:p>
            <a:pPr marL="0" indent="0">
              <a:buNone/>
            </a:pPr>
            <a:r>
              <a:rPr lang="en-US" dirty="0" smtClean="0"/>
              <a:t>1. Two or more simple machines that operate together form a(n) </a:t>
            </a:r>
            <a:r>
              <a:rPr lang="en-US" b="1" u="sng" dirty="0" smtClean="0"/>
              <a:t>compound</a:t>
            </a:r>
            <a:r>
              <a:rPr lang="en-US" dirty="0" smtClean="0"/>
              <a:t> machine. </a:t>
            </a:r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A(n) </a:t>
            </a:r>
            <a:r>
              <a:rPr lang="en-US" b="1" u="sng" dirty="0"/>
              <a:t>gear</a:t>
            </a:r>
            <a:r>
              <a:rPr lang="en-US" dirty="0"/>
              <a:t> is a wheel and axle that has teeth around the wheel.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When the teeth of two or more gears </a:t>
            </a:r>
            <a:r>
              <a:rPr lang="en-US" b="1" u="sng" dirty="0"/>
              <a:t>interlock</a:t>
            </a:r>
            <a:r>
              <a:rPr lang="en-US" dirty="0"/>
              <a:t>, the turning of one gear makes the other(s) turn.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The speed and force of gears is affected by the </a:t>
            </a:r>
            <a:r>
              <a:rPr lang="en-US" b="1" u="sng" dirty="0"/>
              <a:t>size</a:t>
            </a:r>
            <a:r>
              <a:rPr lang="en-US" dirty="0"/>
              <a:t> of the gears.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The efficiency of a compound machine is determined by </a:t>
            </a:r>
            <a:r>
              <a:rPr lang="en-US" b="1" u="sng" dirty="0"/>
              <a:t>multiplying</a:t>
            </a:r>
            <a:r>
              <a:rPr lang="en-US" dirty="0"/>
              <a:t> the efficiency of each component machine together.</a:t>
            </a:r>
          </a:p>
        </p:txBody>
      </p:sp>
    </p:spTree>
    <p:extLst>
      <p:ext uri="{BB962C8B-B14F-4D97-AF65-F5344CB8AC3E}">
        <p14:creationId xmlns:p14="http://schemas.microsoft.com/office/powerpoint/2010/main" val="1923670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https://www.youtube.com/watch?v=fvOmaf2GfCY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648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Quizizz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 questions about simple machines</a:t>
            </a:r>
          </a:p>
          <a:p>
            <a:r>
              <a:rPr lang="en-US" dirty="0" smtClean="0"/>
              <a:t>Write your first name without a character.</a:t>
            </a:r>
          </a:p>
          <a:p>
            <a:r>
              <a:rPr lang="en-US" dirty="0" smtClean="0"/>
              <a:t>Sample </a:t>
            </a:r>
            <a:r>
              <a:rPr lang="en-US" dirty="0" err="1" smtClean="0"/>
              <a:t>ilbay</a:t>
            </a:r>
            <a:endParaRPr lang="en-US" dirty="0" smtClean="0"/>
          </a:p>
          <a:p>
            <a:r>
              <a:rPr lang="en-US" dirty="0" smtClean="0"/>
              <a:t>Don’t use </a:t>
            </a:r>
            <a:r>
              <a:rPr lang="en-US" dirty="0" err="1" smtClean="0"/>
              <a:t>i.l.b.a.y</a:t>
            </a:r>
            <a:r>
              <a:rPr lang="en-US" dirty="0" smtClean="0"/>
              <a:t> or </a:t>
            </a:r>
            <a:r>
              <a:rPr lang="en-US" dirty="0" err="1" smtClean="0"/>
              <a:t>ilb@y</a:t>
            </a:r>
            <a:r>
              <a:rPr lang="en-US" dirty="0" smtClean="0"/>
              <a:t>, </a:t>
            </a:r>
            <a:r>
              <a:rPr lang="en-US" dirty="0" err="1" smtClean="0"/>
              <a:t>ilbay:D</a:t>
            </a:r>
            <a:r>
              <a:rPr lang="en-US" dirty="0" smtClean="0"/>
              <a:t> etc. (you will kick out. </a:t>
            </a:r>
          </a:p>
          <a:p>
            <a:r>
              <a:rPr lang="en-US" dirty="0" smtClean="0"/>
              <a:t>Good luck (One time) </a:t>
            </a:r>
          </a:p>
          <a:p>
            <a:r>
              <a:rPr lang="en-US" dirty="0">
                <a:hlinkClick r:id="rId2"/>
              </a:rPr>
              <a:t>https://quizizz.com/admin/quiz/5cd2cbdb26aff5001a1e1d53/simple-machines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7893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806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Warm Up 3 min 5/9/19 Thursday</vt:lpstr>
      <vt:lpstr>Answer </vt:lpstr>
      <vt:lpstr>Today Agenda(43 min) </vt:lpstr>
      <vt:lpstr>Lesson Outline- Simple Machines</vt:lpstr>
      <vt:lpstr>PowerPoint Presentation</vt:lpstr>
      <vt:lpstr>PowerPoint Presentation</vt:lpstr>
      <vt:lpstr>PowerPoint Presentation</vt:lpstr>
      <vt:lpstr>Video </vt:lpstr>
      <vt:lpstr>Quizizz</vt:lpstr>
      <vt:lpstr>Kahoot/ Quizlet Live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3 min 5/9/19 Thursday</dc:title>
  <dc:creator>Ahmet ilbay</dc:creator>
  <cp:lastModifiedBy>Ahmet ilbay</cp:lastModifiedBy>
  <cp:revision>7</cp:revision>
  <dcterms:created xsi:type="dcterms:W3CDTF">2006-08-16T00:00:00Z</dcterms:created>
  <dcterms:modified xsi:type="dcterms:W3CDTF">2019-05-09T11:33:53Z</dcterms:modified>
</cp:coreProperties>
</file>