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9" r:id="rId3"/>
    <p:sldId id="262" r:id="rId4"/>
    <p:sldId id="263" r:id="rId5"/>
    <p:sldId id="273" r:id="rId6"/>
    <p:sldId id="274" r:id="rId7"/>
    <p:sldId id="275" r:id="rId8"/>
    <p:sldId id="276" r:id="rId9"/>
    <p:sldId id="264" r:id="rId10"/>
    <p:sldId id="280" r:id="rId11"/>
    <p:sldId id="259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68302" y="1905865"/>
            <a:ext cx="7068165" cy="3970002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6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7925" y="519588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2" y="316204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6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scientificinquiry/scientificmethod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Warm Up 4 minutes 8/29/18 Wednesday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499350" cy="43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https://www.brainpop.com/science/scientificinquiry/scientificmethod/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Brain Pop- Scientific Method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 smtClean="0"/>
              <a:t>Plicker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Homework- School to Home –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</a:t>
            </a:r>
            <a:r>
              <a:rPr lang="en-US" dirty="0"/>
              <a:t>A window ledge cannot be built perfectly </a:t>
            </a:r>
            <a:r>
              <a:rPr lang="en-US" dirty="0" smtClean="0"/>
              <a:t>flat. </a:t>
            </a:r>
          </a:p>
          <a:p>
            <a:r>
              <a:rPr lang="en-US" dirty="0" smtClean="0"/>
              <a:t>2) </a:t>
            </a:r>
            <a:r>
              <a:rPr lang="en-US" dirty="0"/>
              <a:t>Doctors depend on </a:t>
            </a:r>
            <a:r>
              <a:rPr lang="en-US" dirty="0" smtClean="0"/>
              <a:t>measurements of </a:t>
            </a:r>
            <a:r>
              <a:rPr lang="en-US" dirty="0"/>
              <a:t>their patients’ bodies, such as body temperature</a:t>
            </a:r>
            <a:r>
              <a:rPr lang="en-US" dirty="0" smtClean="0"/>
              <a:t>,</a:t>
            </a:r>
          </a:p>
          <a:p>
            <a:r>
              <a:rPr lang="en-US" dirty="0" smtClean="0"/>
              <a:t>3)</a:t>
            </a:r>
            <a:r>
              <a:rPr lang="en-US" dirty="0"/>
              <a:t> A bag of cereal could </a:t>
            </a:r>
            <a:r>
              <a:rPr lang="en-US" dirty="0" smtClean="0"/>
              <a:t>be measured </a:t>
            </a:r>
            <a:r>
              <a:rPr lang="en-US" dirty="0"/>
              <a:t>by weight, by volume, and by </a:t>
            </a:r>
            <a:r>
              <a:rPr lang="en-US" dirty="0" smtClean="0"/>
              <a:t>nutritional content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4 minutes</a:t>
            </a:r>
          </a:p>
          <a:p>
            <a:r>
              <a:rPr lang="en-US" sz="2400" dirty="0" smtClean="0"/>
              <a:t>2) Lesson 2 Lesson Outline/ Vocabulary 20 minutes</a:t>
            </a:r>
          </a:p>
          <a:p>
            <a:r>
              <a:rPr lang="en-US" dirty="0" smtClean="0"/>
              <a:t>3) </a:t>
            </a:r>
            <a:r>
              <a:rPr lang="en-US" dirty="0" smtClean="0"/>
              <a:t>Video and </a:t>
            </a:r>
            <a:r>
              <a:rPr lang="en-US" dirty="0" err="1" smtClean="0"/>
              <a:t>Plicker</a:t>
            </a:r>
            <a:r>
              <a:rPr lang="en-US" dirty="0" smtClean="0"/>
              <a:t> </a:t>
            </a:r>
            <a:r>
              <a:rPr lang="en-US" dirty="0" smtClean="0"/>
              <a:t>20 </a:t>
            </a:r>
            <a:r>
              <a:rPr lang="en-US" dirty="0" smtClean="0"/>
              <a:t>min</a:t>
            </a:r>
          </a:p>
          <a:p>
            <a:r>
              <a:rPr lang="en-US" sz="2800" dirty="0" smtClean="0"/>
              <a:t>4) </a:t>
            </a:r>
            <a:r>
              <a:rPr lang="en-US" sz="2800" dirty="0" smtClean="0"/>
              <a:t>Homework (School to Home- Lesson 2)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1066800" y="990600"/>
            <a:ext cx="7068165" cy="50292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accuracy </a:t>
            </a:r>
            <a:r>
              <a:rPr lang="en-US" dirty="0"/>
              <a:t>description of how close a measurement is to an accepted or true value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description </a:t>
            </a:r>
            <a:r>
              <a:rPr lang="en-US" dirty="0"/>
              <a:t>spoken or written summary of observations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</a:t>
            </a:r>
            <a:r>
              <a:rPr lang="en-US" dirty="0"/>
              <a:t>of, pertaining to, or using numbers (numerical digits)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explanation </a:t>
            </a:r>
            <a:r>
              <a:rPr lang="en-US" dirty="0"/>
              <a:t>interpretation of observations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International System of Units (SI) </a:t>
            </a:r>
            <a:r>
              <a:rPr lang="en-US" dirty="0"/>
              <a:t>internationally accepted system for measurement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precision </a:t>
            </a:r>
            <a:r>
              <a:rPr lang="en-US" dirty="0"/>
              <a:t>description of how similar or close measurements are to each other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significant digits </a:t>
            </a:r>
            <a:r>
              <a:rPr lang="en-US" dirty="0"/>
              <a:t>number of digits in a measurement that are known with a certain degree of reliability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Vocabulary – Lesson 2 Measurement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Outline- 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781288" cy="5715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A</a:t>
            </a:r>
            <a:r>
              <a:rPr lang="en-US" sz="1800" b="1" dirty="0"/>
              <a:t>. Description and Explanation </a:t>
            </a:r>
            <a:endParaRPr lang="en-US" sz="1800" b="1" dirty="0" smtClean="0"/>
          </a:p>
          <a:p>
            <a:r>
              <a:rPr lang="en-US" sz="1800" dirty="0" smtClean="0"/>
              <a:t>1</a:t>
            </a:r>
            <a:r>
              <a:rPr lang="en-US" sz="1800" dirty="0"/>
              <a:t>. A spoken or written summary of observations is called a(n) </a:t>
            </a:r>
            <a:r>
              <a:rPr lang="en-US" sz="1800" b="1" u="sng" dirty="0"/>
              <a:t>description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a</a:t>
            </a:r>
            <a:r>
              <a:rPr lang="en-US" sz="1800" dirty="0"/>
              <a:t>. An observation that uses the senses is called a(n) </a:t>
            </a:r>
            <a:r>
              <a:rPr lang="en-US" sz="1800" b="1" u="sng" dirty="0"/>
              <a:t>qualitative</a:t>
            </a:r>
            <a:r>
              <a:rPr lang="en-US" sz="1800" dirty="0"/>
              <a:t> observation. b. An observation that uses numbers is called a(n) </a:t>
            </a:r>
            <a:r>
              <a:rPr lang="en-US" sz="1800" b="1" u="sng" dirty="0"/>
              <a:t>quantitative</a:t>
            </a:r>
            <a:r>
              <a:rPr lang="en-US" sz="1800" dirty="0"/>
              <a:t> observation. </a:t>
            </a:r>
            <a:endParaRPr lang="en-US" sz="1800" dirty="0" smtClean="0"/>
          </a:p>
          <a:p>
            <a:r>
              <a:rPr lang="en-US" sz="1800" dirty="0" smtClean="0"/>
              <a:t>2</a:t>
            </a:r>
            <a:r>
              <a:rPr lang="en-US" sz="1800" dirty="0"/>
              <a:t>. An interpretation of observations is called a(n) </a:t>
            </a:r>
            <a:r>
              <a:rPr lang="en-US" sz="1800" b="1" u="sng" dirty="0"/>
              <a:t>explanation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b="1" dirty="0" smtClean="0"/>
              <a:t>B</a:t>
            </a:r>
            <a:r>
              <a:rPr lang="en-US" sz="1800" b="1" dirty="0"/>
              <a:t>. The International System of Units </a:t>
            </a:r>
            <a:endParaRPr lang="en-US" sz="1800" b="1" dirty="0" smtClean="0"/>
          </a:p>
          <a:p>
            <a:r>
              <a:rPr lang="en-US" sz="1800" dirty="0" smtClean="0"/>
              <a:t>1</a:t>
            </a:r>
            <a:r>
              <a:rPr lang="en-US" sz="1800" dirty="0"/>
              <a:t>. The internationally accepted system for </a:t>
            </a:r>
            <a:r>
              <a:rPr lang="en-US" sz="1800" b="1" u="sng" dirty="0"/>
              <a:t>measurement</a:t>
            </a:r>
            <a:r>
              <a:rPr lang="en-US" sz="1800" dirty="0"/>
              <a:t> is the International System of Units (SI). </a:t>
            </a:r>
            <a:endParaRPr lang="en-US" sz="1800" dirty="0" smtClean="0"/>
          </a:p>
          <a:p>
            <a:r>
              <a:rPr lang="en-US" sz="1800" dirty="0" smtClean="0"/>
              <a:t>2</a:t>
            </a:r>
            <a:r>
              <a:rPr lang="en-US" sz="1800" dirty="0"/>
              <a:t>. The seven </a:t>
            </a:r>
            <a:r>
              <a:rPr lang="en-US" sz="1800" b="1" u="sng" dirty="0"/>
              <a:t>base</a:t>
            </a:r>
            <a:r>
              <a:rPr lang="en-US" sz="1800" dirty="0"/>
              <a:t> units are the meter, kilogram, second, ampere, kelvin, mole, and candela. </a:t>
            </a:r>
            <a:endParaRPr lang="en-US" sz="1800" dirty="0" smtClean="0"/>
          </a:p>
          <a:p>
            <a:r>
              <a:rPr lang="en-US" sz="1800" dirty="0" smtClean="0"/>
              <a:t>3</a:t>
            </a:r>
            <a:r>
              <a:rPr lang="en-US" sz="1800" dirty="0"/>
              <a:t>. A description of how close a measurement is to an accepted value is called </a:t>
            </a:r>
            <a:r>
              <a:rPr lang="en-US" sz="1800" b="1" u="sng" dirty="0"/>
              <a:t>accuracy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4</a:t>
            </a:r>
            <a:r>
              <a:rPr lang="en-US" sz="1800" dirty="0"/>
              <a:t>. A description of how similar or close measurements are to each other is called </a:t>
            </a:r>
            <a:r>
              <a:rPr lang="en-US" sz="1800" b="1" u="sng" dirty="0"/>
              <a:t>precision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b="1" dirty="0" smtClean="0"/>
              <a:t>C</a:t>
            </a:r>
            <a:r>
              <a:rPr lang="en-US" sz="1800" b="1" dirty="0"/>
              <a:t>. Measurement and Accuracy </a:t>
            </a:r>
            <a:endParaRPr lang="en-US" sz="1800" b="1" dirty="0" smtClean="0"/>
          </a:p>
          <a:p>
            <a:r>
              <a:rPr lang="en-US" sz="1800" dirty="0" smtClean="0"/>
              <a:t>1</a:t>
            </a:r>
            <a:r>
              <a:rPr lang="en-US" sz="1800" dirty="0"/>
              <a:t>. Tools used to measure quantities can limit the </a:t>
            </a:r>
            <a:r>
              <a:rPr lang="en-US" sz="1800" b="1" u="sng" dirty="0"/>
              <a:t>accuracy</a:t>
            </a:r>
            <a:r>
              <a:rPr lang="en-US" sz="1800" dirty="0"/>
              <a:t> of a measurement. </a:t>
            </a:r>
            <a:endParaRPr lang="en-US" sz="1800" dirty="0" smtClean="0"/>
          </a:p>
          <a:p>
            <a:r>
              <a:rPr lang="en-US" sz="1800" dirty="0" smtClean="0"/>
              <a:t>2</a:t>
            </a:r>
            <a:r>
              <a:rPr lang="en-US" sz="1800" dirty="0"/>
              <a:t>. A thermometer with measurements divided into tenths is more </a:t>
            </a:r>
            <a:r>
              <a:rPr lang="en-US" sz="1800" b="1" u="sng" dirty="0"/>
              <a:t>accurate</a:t>
            </a:r>
            <a:r>
              <a:rPr lang="en-US" sz="1800" dirty="0"/>
              <a:t> than a thermometer with measurements divided into whole numbers</a:t>
            </a:r>
            <a:r>
              <a:rPr lang="en-US" sz="1600" dirty="0"/>
              <a:t>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573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 Significant Digits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49808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When you take any measurement, some digits you know for </a:t>
            </a:r>
            <a:r>
              <a:rPr lang="en-US" b="1" u="sng" dirty="0"/>
              <a:t>certain</a:t>
            </a:r>
            <a:r>
              <a:rPr lang="en-US" dirty="0"/>
              <a:t> and some digits you estimate. </a:t>
            </a:r>
          </a:p>
          <a:p>
            <a:r>
              <a:rPr lang="en-US" dirty="0"/>
              <a:t>2. </a:t>
            </a:r>
            <a:r>
              <a:rPr lang="en-US" b="1" u="sng" dirty="0"/>
              <a:t>Significant digits</a:t>
            </a:r>
            <a:r>
              <a:rPr lang="en-US" dirty="0"/>
              <a:t> are the number of digits in a measurement that are known with a certain degree of reliability. </a:t>
            </a:r>
          </a:p>
          <a:p>
            <a:r>
              <a:rPr lang="en-US" dirty="0"/>
              <a:t>3. When you use significant </a:t>
            </a:r>
            <a:r>
              <a:rPr lang="en-US" b="1" u="sng" dirty="0"/>
              <a:t>digits</a:t>
            </a:r>
            <a:r>
              <a:rPr lang="en-US" dirty="0"/>
              <a:t>, others can know how certain your </a:t>
            </a:r>
            <a:r>
              <a:rPr lang="en-US" b="1" u="sng" dirty="0"/>
              <a:t>measurements</a:t>
            </a:r>
            <a:r>
              <a:rPr lang="en-US" dirty="0"/>
              <a:t> are</a:t>
            </a:r>
            <a:r>
              <a:rPr lang="en-US" dirty="0" smtClean="0"/>
              <a:t>.</a:t>
            </a:r>
          </a:p>
          <a:p>
            <a:r>
              <a:rPr lang="en-US" b="1" dirty="0"/>
              <a:t>E. Scientific Tools </a:t>
            </a:r>
            <a:endParaRPr lang="en-US" b="1" dirty="0" smtClean="0"/>
          </a:p>
          <a:p>
            <a:r>
              <a:rPr lang="en-US" dirty="0" smtClean="0"/>
              <a:t>1</a:t>
            </a:r>
            <a:r>
              <a:rPr lang="en-US" dirty="0"/>
              <a:t>. A science </a:t>
            </a:r>
            <a:r>
              <a:rPr lang="en-US" b="1" u="sng" dirty="0"/>
              <a:t>journal</a:t>
            </a:r>
            <a:r>
              <a:rPr lang="en-US" dirty="0"/>
              <a:t> is used to record descriptions, explanations, plans, and steps used in a scientific </a:t>
            </a:r>
            <a:r>
              <a:rPr lang="en-US" b="1" u="sng" dirty="0"/>
              <a:t>inquiry. </a:t>
            </a:r>
            <a:endParaRPr lang="en-US" b="1" u="sng" dirty="0" smtClean="0"/>
          </a:p>
          <a:p>
            <a:r>
              <a:rPr lang="en-US" dirty="0" smtClean="0"/>
              <a:t>2</a:t>
            </a:r>
            <a:r>
              <a:rPr lang="en-US" dirty="0"/>
              <a:t>. A(n) </a:t>
            </a:r>
            <a:r>
              <a:rPr lang="en-US" b="1" u="sng" dirty="0"/>
              <a:t>balance</a:t>
            </a:r>
            <a:r>
              <a:rPr lang="en-US" dirty="0"/>
              <a:t> can be used to measure the mass of an object.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The temperature of substances is measured using a(n) </a:t>
            </a:r>
            <a:r>
              <a:rPr lang="en-US" b="1" u="sng" dirty="0"/>
              <a:t>thermometer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The </a:t>
            </a:r>
            <a:r>
              <a:rPr lang="en-US" b="1" u="sng" dirty="0"/>
              <a:t>kelvin</a:t>
            </a:r>
            <a:r>
              <a:rPr lang="en-US" dirty="0"/>
              <a:t> is the SI unit for temperature, but in the science classroom, temperature is measured in degrees </a:t>
            </a:r>
            <a:r>
              <a:rPr lang="en-US" b="1" u="sng" dirty="0"/>
              <a:t>Celsius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Thermometers should not be used to </a:t>
            </a:r>
            <a:r>
              <a:rPr lang="en-US" b="1" u="sng" dirty="0"/>
              <a:t>stir</a:t>
            </a:r>
            <a:r>
              <a:rPr lang="en-US" dirty="0"/>
              <a:t> anything</a:t>
            </a:r>
          </a:p>
        </p:txBody>
      </p:sp>
    </p:spTree>
    <p:extLst>
      <p:ext uri="{BB962C8B-B14F-4D97-AF65-F5344CB8AC3E}">
        <p14:creationId xmlns:p14="http://schemas.microsoft.com/office/powerpoint/2010/main" val="12857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E. Scientific Tools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6. Liquids are held, poured, heated, and </a:t>
            </a:r>
            <a:r>
              <a:rPr lang="en-US" dirty="0" smtClean="0"/>
              <a:t>measured </a:t>
            </a:r>
            <a:r>
              <a:rPr lang="en-US" dirty="0"/>
              <a:t>in laboratory </a:t>
            </a:r>
            <a:r>
              <a:rPr lang="en-US" b="1" u="sng" dirty="0"/>
              <a:t>glassware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7. A(n) </a:t>
            </a:r>
            <a:r>
              <a:rPr lang="en-US" b="1" u="sng" dirty="0"/>
              <a:t>microscope</a:t>
            </a:r>
            <a:r>
              <a:rPr lang="en-US" dirty="0"/>
              <a:t> is used to observe small objects that cannot be observed with an unaided eye. 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b="1" u="sng" dirty="0" smtClean="0"/>
              <a:t>Computers</a:t>
            </a:r>
            <a:r>
              <a:rPr lang="en-US" u="sng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used to compile, retrieve, and analyze data for </a:t>
            </a:r>
            <a:r>
              <a:rPr lang="en-US" b="1" u="sng" dirty="0"/>
              <a:t>reports</a:t>
            </a:r>
            <a:r>
              <a:rPr lang="en-US" dirty="0"/>
              <a:t>; to create reports and other documents; to send information to others; and to research </a:t>
            </a:r>
            <a:r>
              <a:rPr lang="en-US" b="1" u="sng" dirty="0"/>
              <a:t>information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Hardware is made of the </a:t>
            </a:r>
            <a:r>
              <a:rPr lang="en-US" b="1" u="sng" dirty="0"/>
              <a:t>physical</a:t>
            </a:r>
            <a:r>
              <a:rPr lang="en-US" dirty="0"/>
              <a:t> components of computers, such as monitors and keyboards.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b="1" u="sng" dirty="0"/>
              <a:t>Software</a:t>
            </a:r>
            <a:r>
              <a:rPr lang="en-US" dirty="0"/>
              <a:t> is the term used for programs that run on computers.</a:t>
            </a:r>
          </a:p>
        </p:txBody>
      </p:sp>
    </p:spTree>
    <p:extLst>
      <p:ext uri="{BB962C8B-B14F-4D97-AF65-F5344CB8AC3E}">
        <p14:creationId xmlns:p14="http://schemas.microsoft.com/office/powerpoint/2010/main" val="3531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Tools Used by Life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A handheld lens that </a:t>
            </a:r>
            <a:r>
              <a:rPr lang="en-US" b="1" u="sng" dirty="0"/>
              <a:t>magnifies</a:t>
            </a:r>
            <a:r>
              <a:rPr lang="en-US" dirty="0"/>
              <a:t>, or enlarges, the image of the objects observed through it is called a(n) </a:t>
            </a:r>
            <a:r>
              <a:rPr lang="en-US" b="1" u="sng" dirty="0"/>
              <a:t>magnifying</a:t>
            </a:r>
            <a:r>
              <a:rPr lang="en-US" dirty="0"/>
              <a:t> lens.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To prepare objects or substances for observation under a compound microscope, you would use a thin, rectangular piece of glass called a(n) </a:t>
            </a:r>
            <a:r>
              <a:rPr lang="en-US" b="1" u="sng" dirty="0"/>
              <a:t>slide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Scalpels and scissors are </a:t>
            </a:r>
            <a:r>
              <a:rPr lang="en-US" b="1" u="sng" dirty="0" smtClean="0"/>
              <a:t>dissecting</a:t>
            </a:r>
            <a:r>
              <a:rPr lang="en-US" u="sng" dirty="0" smtClean="0"/>
              <a:t> </a:t>
            </a:r>
            <a:r>
              <a:rPr lang="en-US" dirty="0" smtClean="0"/>
              <a:t>tools </a:t>
            </a:r>
            <a:r>
              <a:rPr lang="en-US" dirty="0"/>
              <a:t>that are used to examine </a:t>
            </a:r>
            <a:r>
              <a:rPr lang="en-US" b="1" u="sng" dirty="0"/>
              <a:t>tissues</a:t>
            </a:r>
            <a:r>
              <a:rPr lang="en-US" dirty="0"/>
              <a:t>, organs, or prepared organisms.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A small glass or plastic tube similar to an eyedropper that is used to draw up liquids and transfer them to another place is called a(n) </a:t>
            </a:r>
            <a:r>
              <a:rPr lang="en-US" b="1" u="sng" dirty="0"/>
              <a:t>pipette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7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Difference Between Precision And Accuracy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4297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1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944</TotalTime>
  <Words>765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Warm Up 4 minutes 8/29/18 Wednesday</vt:lpstr>
      <vt:lpstr>Answers</vt:lpstr>
      <vt:lpstr>Today Agenda</vt:lpstr>
      <vt:lpstr>PowerPoint Presentation</vt:lpstr>
      <vt:lpstr>Lesson Outline- Lesson 2</vt:lpstr>
      <vt:lpstr>D. Significant Digits  </vt:lpstr>
      <vt:lpstr>E. Scientific Tools  </vt:lpstr>
      <vt:lpstr>F. Tools Used by Life Scientists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 8-30-17 Wednesday</dc:title>
  <dc:creator>TMSA</dc:creator>
  <cp:lastModifiedBy>TMSA</cp:lastModifiedBy>
  <cp:revision>16</cp:revision>
  <dcterms:created xsi:type="dcterms:W3CDTF">2006-08-16T00:00:00Z</dcterms:created>
  <dcterms:modified xsi:type="dcterms:W3CDTF">2018-08-29T18:48:39Z</dcterms:modified>
</cp:coreProperties>
</file>