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>
        <p:scale>
          <a:sx n="63" d="100"/>
          <a:sy n="63" d="100"/>
        </p:scale>
        <p:origin x="-1170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A2F108-49B1-CD48-90F4-49C4BCE77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FFB48D-C6E3-4D40-9ED6-B76D93F0E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6433B2-FCF7-204F-BF96-80F74CB0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2415-8284-784D-B847-5D5D8F18BF7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DA9492-8C9F-4145-B03A-FCFF0B4F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24DAB2-674D-F842-9A23-2D4C6388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22AA-B6A4-7041-AC31-4F12DE61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7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B8C046-4D90-7049-AFC7-F40A5600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8B8580-E77B-814C-A6DF-A4729CF5F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06A355-B65E-EF44-BE2C-F11BF16F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2415-8284-784D-B847-5D5D8F18BF7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BAE3FC-FBA2-EA42-A9DA-1E9EAA0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F3D93B-EBFC-0245-9FFE-6774A0C8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22AA-B6A4-7041-AC31-4F12DE61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5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80A1E6F-9BAB-5D4D-9590-768AD609B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717BD57-07EF-5D40-95B2-446B24674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F32E31-668B-FC45-9EC6-004856AD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2415-8284-784D-B847-5D5D8F18BF7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85FAD7-C1F0-204D-9665-929E82FF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749F9D-82FC-3941-9ED3-604E1B1D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22AA-B6A4-7041-AC31-4F12DE61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9013D3-6F7D-9340-B3D9-05131BD0E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00989B-F4F9-E942-811A-A48F00949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D77719-674E-4E44-A608-AA8C4874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2415-8284-784D-B847-5D5D8F18BF7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562199-BC84-9748-9097-757DE2C7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7B8A6F-2BCC-A24B-8E84-E2AB7EBD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22AA-B6A4-7041-AC31-4F12DE61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E91CBE-6698-A644-B04E-3509E8E4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08BCFC-9E8F-264B-9D38-5347F9F9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0B3226-D76E-F946-9B9D-3F8DC172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2415-8284-784D-B847-5D5D8F18BF7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10EA05-E3EE-6143-9675-E5A760A5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595DE4-103C-BF44-8260-6C9AC41E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22AA-B6A4-7041-AC31-4F12DE61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9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43846-838A-384D-8DE7-65035743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529A7E-8683-EB4A-9491-6A40F16A2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DAF270-FE5E-3B46-BD84-1D3777CC0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A6C704-24FB-CA4B-A74D-9B03E1E4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2415-8284-784D-B847-5D5D8F18BF7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D744AF-E9EE-474F-818F-6263E687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3BED1C-2982-2641-A577-98D6B6EB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22AA-B6A4-7041-AC31-4F12DE61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7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595A77-B53A-C042-B3AB-6E108EAF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428159-4D63-2E4D-A4C1-7A3EA2B5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051CBA2-3A0E-2F41-8CFC-45A353DB8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B4B5134-49C1-8F45-B5B4-1441061B6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0C74C59-6977-CC47-A128-E847E3D94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6844B96-64E9-F940-8EC8-17B7BB9C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2415-8284-784D-B847-5D5D8F18BF7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8F477D-21E4-3846-BE6F-47ED4ECE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55A47A8-8C95-A74B-9ECF-18658F7B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22AA-B6A4-7041-AC31-4F12DE61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3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286C1-B6F7-F643-AD33-C5921C5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52563B1-BC59-C141-A916-9958C532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2415-8284-784D-B847-5D5D8F18BF7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A04250-B172-B04D-8A48-B339C786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9C2C1C5-D09D-1747-A639-4C117D94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22AA-B6A4-7041-AC31-4F12DE61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0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4AE388-7EF0-6743-9AB5-85CE9BE6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2415-8284-784D-B847-5D5D8F18BF7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81788C4-B056-564D-8DD8-22E8AF0C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C5ECAB0-248F-9F45-A051-634977DF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22AA-B6A4-7041-AC31-4F12DE61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D42417-E7EA-B540-9CF8-AB9B2CEE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B0113B-4507-0D48-A564-1D60B7EDB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BD398F-6DAB-CF44-A756-6BCF2AB0E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5B1D14-3288-DA40-A877-2B8D8A319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2415-8284-784D-B847-5D5D8F18BF7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7D9D8-AB5B-834B-89BC-17650608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26B1B2-F8FA-F641-A3BB-882D5591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22AA-B6A4-7041-AC31-4F12DE61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DFC545-6ECA-8D4D-9DB4-D89A6A0E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010DB2-F5BD-0A4D-8540-EA2AD2A00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1A4FA3-7A2E-2A45-A761-0EFA3EB62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B70D3A-2B17-6646-AA8A-427FB845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2415-8284-784D-B847-5D5D8F18BF7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58CFA5-6F75-C845-98BF-C3EBDC8E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FE7F6E-8EC8-5542-90DC-93147B6B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22AA-B6A4-7041-AC31-4F12DE61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EEF9B85-B6E8-3C41-9CBA-E6D8C333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358424-5B32-4D40-AE08-7220EA5F4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49E01F-F885-464D-BB09-93E54B910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92415-8284-784D-B847-5D5D8F18BF7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B7032A-6B6A-154D-B010-165EF1E85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2A2E4C-375D-9B48-993A-B165A866A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C22AA-B6A4-7041-AC31-4F12DE61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TvqIijqvT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2A498-FAE7-904B-89DF-0DF45F466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5574" y="308758"/>
            <a:ext cx="8300852" cy="719262"/>
          </a:xfrm>
        </p:spPr>
        <p:txBody>
          <a:bodyPr>
            <a:noAutofit/>
          </a:bodyPr>
          <a:lstStyle/>
          <a:p>
            <a:r>
              <a:rPr lang="en-US" sz="3200" dirty="0"/>
              <a:t>9-10-18 Monday 4 min Warm Up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18C1FF8-4E27-C449-A612-59B6C51F0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6" y="1028020"/>
            <a:ext cx="11625945" cy="55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7D5CF6-C462-8644-90F1-FBFD3E4A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Plicker</a:t>
            </a:r>
            <a:r>
              <a:rPr lang="en-US" dirty="0"/>
              <a:t> (10 questions multiple choice)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A21F55-A279-F74E-A39D-F9EB58BA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Classwork grade</a:t>
            </a:r>
          </a:p>
        </p:txBody>
      </p:sp>
    </p:spTree>
    <p:extLst>
      <p:ext uri="{BB962C8B-B14F-4D97-AF65-F5344CB8AC3E}">
        <p14:creationId xmlns:p14="http://schemas.microsoft.com/office/powerpoint/2010/main" val="8951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8E4E4B-7C0F-0E49-B86A-17D4E76C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Bell Ringer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B404B8-D012-C74C-A071-E3D89241F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840"/>
            <a:ext cx="10515600" cy="47901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Like the inside of a greenhouse, Earth has plants growing below a blanket of air that traps heat from the Sun. 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The </a:t>
            </a:r>
            <a:r>
              <a:rPr lang="en-US" sz="4000" dirty="0"/>
              <a:t>plants would be subject to the weather of the region. If the air temperature dropped too low, the plants might die.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Life on Earth depends on a specific range of </a:t>
            </a:r>
            <a:r>
              <a:rPr lang="en-US" sz="4000" dirty="0" smtClean="0"/>
              <a:t>temperatures which affect the living organism.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93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FB2128-AF2E-A34C-BAF8-7E9D5075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Today Agenda (44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B85552-C368-F745-BDB0-4219BC3A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Warm Up 4 min</a:t>
            </a:r>
          </a:p>
          <a:p>
            <a:r>
              <a:rPr lang="en-US" dirty="0"/>
              <a:t>2) Lesson Outline 10 min </a:t>
            </a:r>
          </a:p>
          <a:p>
            <a:r>
              <a:rPr lang="en-US" dirty="0"/>
              <a:t>3) Content Practice  10 min (Guided Practice) </a:t>
            </a:r>
          </a:p>
          <a:p>
            <a:r>
              <a:rPr lang="en-US" dirty="0"/>
              <a:t>4) Video (Energy Transfer ) 5 min </a:t>
            </a:r>
          </a:p>
          <a:p>
            <a:r>
              <a:rPr lang="en-US" dirty="0"/>
              <a:t>5) </a:t>
            </a:r>
            <a:r>
              <a:rPr lang="en-US" dirty="0" err="1"/>
              <a:t>Plicker</a:t>
            </a:r>
            <a:r>
              <a:rPr lang="en-US" dirty="0"/>
              <a:t> 15 min </a:t>
            </a:r>
          </a:p>
          <a:p>
            <a:r>
              <a:rPr lang="en-US" dirty="0"/>
              <a:t>6) Homework (Lesson Vocabulary) </a:t>
            </a:r>
          </a:p>
        </p:txBody>
      </p:sp>
    </p:spTree>
    <p:extLst>
      <p:ext uri="{BB962C8B-B14F-4D97-AF65-F5344CB8AC3E}">
        <p14:creationId xmlns:p14="http://schemas.microsoft.com/office/powerpoint/2010/main" val="30871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845FFD-E44E-5147-BD65-1E002E8A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Lesson Outline Lesson 2 ( Energy Transfer in the Atmosphere)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C19988-B5FA-E44A-ADA7-3C83D1E2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06" y="1330036"/>
            <a:ext cx="11954494" cy="53438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A. Energy from the Sun 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u="sng" dirty="0"/>
              <a:t>Radiation</a:t>
            </a:r>
            <a:r>
              <a:rPr lang="en-US" dirty="0"/>
              <a:t> is the transfer of energy by electromagnetic waves. </a:t>
            </a:r>
          </a:p>
          <a:p>
            <a:pPr marL="0" indent="0">
              <a:buNone/>
            </a:pPr>
            <a:r>
              <a:rPr lang="en-US" dirty="0"/>
              <a:t>2. Most of the radiation that the Sun gives off is </a:t>
            </a:r>
            <a:r>
              <a:rPr lang="en-US" b="1" u="sng" dirty="0"/>
              <a:t>visible light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u="sng" dirty="0"/>
              <a:t>Ultraviolet light </a:t>
            </a:r>
            <a:r>
              <a:rPr lang="en-US" dirty="0"/>
              <a:t>has shorter wavelengths than visible light and can cause sunburn and skin cancer. </a:t>
            </a:r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b="1" u="sng" dirty="0"/>
              <a:t>. Infrared radiation </a:t>
            </a:r>
            <a:r>
              <a:rPr lang="en-US" dirty="0"/>
              <a:t>has longer waves than visible light and is felt as heat. </a:t>
            </a:r>
          </a:p>
          <a:p>
            <a:pPr marL="0" indent="0">
              <a:buNone/>
            </a:pPr>
            <a:r>
              <a:rPr lang="en-US" b="1" dirty="0"/>
              <a:t>B. Energy on Earth </a:t>
            </a:r>
          </a:p>
          <a:p>
            <a:pPr marL="0" indent="0">
              <a:buNone/>
            </a:pPr>
            <a:r>
              <a:rPr lang="en-US" dirty="0"/>
              <a:t>1. As the Sun’s energy passes through Earth’s atmosphere, about 20 percent is absorbed by </a:t>
            </a:r>
            <a:r>
              <a:rPr lang="en-US" b="1" u="sng" dirty="0"/>
              <a:t>gases</a:t>
            </a:r>
            <a:r>
              <a:rPr lang="en-US" dirty="0"/>
              <a:t> and </a:t>
            </a:r>
            <a:r>
              <a:rPr lang="en-US" b="1" u="sng" dirty="0"/>
              <a:t>particles</a:t>
            </a:r>
            <a:r>
              <a:rPr lang="en-US" dirty="0"/>
              <a:t> in the atmosphere. </a:t>
            </a:r>
          </a:p>
          <a:p>
            <a:pPr marL="0" indent="0">
              <a:buNone/>
            </a:pPr>
            <a:r>
              <a:rPr lang="en-US" dirty="0"/>
              <a:t>2. Ozone, oxygen, and water vapor absorb </a:t>
            </a:r>
            <a:r>
              <a:rPr lang="en-US" b="1" u="sng" dirty="0"/>
              <a:t>ultraviolet light</a:t>
            </a:r>
            <a:r>
              <a:rPr lang="en-US" dirty="0"/>
              <a:t>. Water and carbon dioxide absorb infrared radiation in the </a:t>
            </a:r>
            <a:r>
              <a:rPr lang="en-US" b="1" u="sng" dirty="0"/>
              <a:t>troposphere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3. Earth’s atmosphere and the surface of Earth </a:t>
            </a:r>
            <a:r>
              <a:rPr lang="en-US" b="1" u="sng" dirty="0"/>
              <a:t>reflect</a:t>
            </a:r>
            <a:r>
              <a:rPr lang="en-US" dirty="0"/>
              <a:t> about 30 percent of the Sun’s radiation that comes toward Earth. </a:t>
            </a:r>
          </a:p>
          <a:p>
            <a:pPr marL="0" indent="0">
              <a:buNone/>
            </a:pPr>
            <a:r>
              <a:rPr lang="en-US" dirty="0"/>
              <a:t>4. About 50 percent of the Sun’s radiation that reaches Earth’s atmosphere is absorbed by </a:t>
            </a:r>
            <a:r>
              <a:rPr lang="en-US" b="1" u="sng" dirty="0"/>
              <a:t>Earth’s surface.</a:t>
            </a:r>
          </a:p>
        </p:txBody>
      </p:sp>
    </p:spTree>
    <p:extLst>
      <p:ext uri="{BB962C8B-B14F-4D97-AF65-F5344CB8AC3E}">
        <p14:creationId xmlns:p14="http://schemas.microsoft.com/office/powerpoint/2010/main" val="14658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804A77-E0ED-EA4F-AEB4-183B89C2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534"/>
          </a:xfrm>
        </p:spPr>
        <p:txBody>
          <a:bodyPr>
            <a:normAutofit/>
          </a:bodyPr>
          <a:lstStyle/>
          <a:p>
            <a:r>
              <a:rPr lang="en-US" sz="3200" dirty="0"/>
              <a:t>Lesson Outline Lesson 2 ( Energy Transfer in the Atmosphere)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4F48C4-B8F5-0842-917B-551EDE09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21" y="1270659"/>
            <a:ext cx="11814958" cy="54982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C. Radiation Balance </a:t>
            </a:r>
          </a:p>
          <a:p>
            <a:pPr marL="0" indent="0">
              <a:buNone/>
            </a:pPr>
            <a:r>
              <a:rPr lang="en-US" dirty="0"/>
              <a:t>1. Earth’s temperature remains stable because of the </a:t>
            </a:r>
            <a:r>
              <a:rPr lang="en-US" b="1" u="sng" dirty="0"/>
              <a:t>balance</a:t>
            </a:r>
            <a:r>
              <a:rPr lang="en-US" dirty="0"/>
              <a:t> between the amount of radiation coming from the Sun and the amount going out from Earth. </a:t>
            </a:r>
          </a:p>
          <a:p>
            <a:pPr marL="0" indent="0">
              <a:buNone/>
            </a:pPr>
            <a:r>
              <a:rPr lang="en-US" dirty="0"/>
              <a:t>2. Land, trees, and the ocean absorb and emit solar radiation, mainly in the form of </a:t>
            </a:r>
            <a:r>
              <a:rPr lang="en-US" b="1" u="sng" dirty="0"/>
              <a:t>infrared radiation. </a:t>
            </a:r>
          </a:p>
          <a:p>
            <a:pPr marL="0" indent="0">
              <a:buNone/>
            </a:pPr>
            <a:r>
              <a:rPr lang="en-US" b="1" dirty="0"/>
              <a:t>D. The Greenhouse Effect </a:t>
            </a:r>
          </a:p>
          <a:p>
            <a:pPr marL="0" indent="0">
              <a:buNone/>
            </a:pPr>
            <a:r>
              <a:rPr lang="en-US" dirty="0"/>
              <a:t>1. Glass allows </a:t>
            </a:r>
            <a:r>
              <a:rPr lang="en-US" b="1" u="sng" dirty="0"/>
              <a:t>sunlight</a:t>
            </a:r>
            <a:r>
              <a:rPr lang="en-US" dirty="0"/>
              <a:t> into a greenhouse. It prevents </a:t>
            </a:r>
            <a:r>
              <a:rPr lang="en-US" b="1" u="sng" dirty="0"/>
              <a:t>infrared radiation </a:t>
            </a:r>
            <a:r>
              <a:rPr lang="en-US" dirty="0"/>
              <a:t>from escaping, which . keeps the greenhouse warm. </a:t>
            </a:r>
          </a:p>
          <a:p>
            <a:pPr marL="0" indent="0">
              <a:buNone/>
            </a:pPr>
            <a:r>
              <a:rPr lang="en-US" dirty="0"/>
              <a:t>2. Certain </a:t>
            </a:r>
            <a:r>
              <a:rPr lang="en-US" b="1" u="sng" dirty="0"/>
              <a:t>gases</a:t>
            </a:r>
            <a:r>
              <a:rPr lang="en-US" dirty="0"/>
              <a:t> in the atmosphere act like the glass in a greenhouse, warming the atmosphere.</a:t>
            </a:r>
          </a:p>
          <a:p>
            <a:pPr marL="0" indent="0">
              <a:buNone/>
            </a:pPr>
            <a:r>
              <a:rPr lang="en-US" b="1" dirty="0"/>
              <a:t>E. Thermal Energy Transfer 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u="sng" dirty="0"/>
              <a:t>Thermal energy</a:t>
            </a:r>
            <a:r>
              <a:rPr lang="en-US" dirty="0"/>
              <a:t> always moves from objects with high temperature to objects with lower temperature.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u="sng" dirty="0"/>
              <a:t>Conduction</a:t>
            </a:r>
            <a:r>
              <a:rPr lang="en-US" dirty="0"/>
              <a:t> is the transfer of thermal energy by the collisions between particles of matter. </a:t>
            </a:r>
          </a:p>
          <a:p>
            <a:pPr marL="0" indent="0">
              <a:buNone/>
            </a:pPr>
            <a:r>
              <a:rPr lang="en-US" dirty="0"/>
              <a:t>3. When air heats up, it becomes less </a:t>
            </a:r>
            <a:r>
              <a:rPr lang="en-US" b="1" u="sng" dirty="0"/>
              <a:t>dense</a:t>
            </a:r>
            <a:r>
              <a:rPr lang="en-US" dirty="0"/>
              <a:t> and rises, transferring its energy upward</a:t>
            </a:r>
          </a:p>
          <a:p>
            <a:pPr marL="0" indent="0">
              <a:buNone/>
            </a:pPr>
            <a:r>
              <a:rPr lang="en-US" dirty="0"/>
              <a:t>4. The transfer of thermal energy by the movement of matter from one place to another is </a:t>
            </a:r>
            <a:r>
              <a:rPr lang="en-US" b="1" u="sng" dirty="0"/>
              <a:t>convection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8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0E4B0-0700-EA4B-B4B8-65D3AE72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5475"/>
          </a:xfrm>
        </p:spPr>
        <p:txBody>
          <a:bodyPr>
            <a:normAutofit/>
          </a:bodyPr>
          <a:lstStyle/>
          <a:p>
            <a:r>
              <a:rPr lang="en-US" sz="3200" dirty="0"/>
              <a:t>Lesson Outline Lesson 2 ( Energy Transfer in the Atmosphere)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A7BB0C-1C6D-2C4A-9A97-8558B141F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30" y="1270660"/>
            <a:ext cx="12013870" cy="55873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5. When water changes from one phase to another, </a:t>
            </a:r>
            <a:r>
              <a:rPr lang="en-US" b="1" u="sng" dirty="0"/>
              <a:t>latent heat </a:t>
            </a:r>
            <a:r>
              <a:rPr lang="en-US" dirty="0"/>
              <a:t>is exchanged.</a:t>
            </a:r>
          </a:p>
          <a:p>
            <a:pPr marL="0" indent="0">
              <a:buNone/>
            </a:pPr>
            <a:r>
              <a:rPr lang="en-US" b="1" dirty="0"/>
              <a:t>F. Circulating Air </a:t>
            </a:r>
          </a:p>
          <a:p>
            <a:pPr marL="0" indent="0">
              <a:buNone/>
            </a:pPr>
            <a:r>
              <a:rPr lang="en-US" dirty="0"/>
              <a:t>1. When warm air is pushed </a:t>
            </a:r>
            <a:r>
              <a:rPr lang="en-US" b="1" u="sng" dirty="0"/>
              <a:t>upward</a:t>
            </a:r>
            <a:r>
              <a:rPr lang="en-US" dirty="0"/>
              <a:t>, cool air </a:t>
            </a:r>
            <a:r>
              <a:rPr lang="en-US" b="1" u="sng" dirty="0"/>
              <a:t>sinks</a:t>
            </a:r>
            <a:r>
              <a:rPr lang="en-US" dirty="0"/>
              <a:t> to fill in the empty space left by the warm air. </a:t>
            </a:r>
          </a:p>
          <a:p>
            <a:pPr marL="0" indent="0">
              <a:buNone/>
            </a:pPr>
            <a:r>
              <a:rPr lang="en-US" dirty="0"/>
              <a:t>2. Air that moves upward near mountain ranges causes </a:t>
            </a:r>
            <a:r>
              <a:rPr lang="en-US" b="1" u="sng" dirty="0"/>
              <a:t>mountain waves</a:t>
            </a:r>
            <a:r>
              <a:rPr lang="en-US" dirty="0"/>
              <a:t>, which form lenticular clouds. </a:t>
            </a:r>
          </a:p>
          <a:p>
            <a:pPr marL="0" indent="0">
              <a:buNone/>
            </a:pPr>
            <a:r>
              <a:rPr lang="en-US" dirty="0"/>
              <a:t>3. Circulating air affects </a:t>
            </a:r>
            <a:r>
              <a:rPr lang="en-US" b="1" u="sng" dirty="0"/>
              <a:t>climate</a:t>
            </a:r>
            <a:r>
              <a:rPr lang="en-US" dirty="0"/>
              <a:t> and </a:t>
            </a:r>
            <a:r>
              <a:rPr lang="en-US" b="1" u="sng" dirty="0"/>
              <a:t>weather</a:t>
            </a:r>
            <a:r>
              <a:rPr lang="en-US" dirty="0"/>
              <a:t> around the world.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u="sng" dirty="0"/>
              <a:t>Stability</a:t>
            </a:r>
            <a:r>
              <a:rPr lang="en-US" dirty="0"/>
              <a:t> is the property of the atmosphere that describes whether circulating air motions will be strong or weak. </a:t>
            </a:r>
          </a:p>
          <a:p>
            <a:pPr marL="0" indent="0">
              <a:buNone/>
            </a:pPr>
            <a:r>
              <a:rPr lang="en-US" dirty="0"/>
              <a:t>5. When the air is </a:t>
            </a:r>
            <a:r>
              <a:rPr lang="en-US" b="1" u="sng" dirty="0"/>
              <a:t>unstable</a:t>
            </a:r>
            <a:r>
              <a:rPr lang="en-US" dirty="0"/>
              <a:t>, circulating motions of the air are strong. </a:t>
            </a:r>
          </a:p>
          <a:p>
            <a:pPr marL="0" indent="0">
              <a:buNone/>
            </a:pPr>
            <a:r>
              <a:rPr lang="en-US" dirty="0"/>
              <a:t>6. A(n) </a:t>
            </a:r>
            <a:r>
              <a:rPr lang="en-US" b="1" u="sng" dirty="0"/>
              <a:t>temperature inversion </a:t>
            </a:r>
            <a:r>
              <a:rPr lang="en-US" dirty="0"/>
              <a:t>occurs in the troposphere when temperature increases as altitude decreases. </a:t>
            </a:r>
          </a:p>
          <a:p>
            <a:pPr marL="0" indent="0">
              <a:buNone/>
            </a:pPr>
            <a:r>
              <a:rPr lang="en-US" dirty="0"/>
              <a:t>7. Temperature inversions prevent air from mixing and can trap </a:t>
            </a:r>
            <a:r>
              <a:rPr lang="en-US" b="1" u="sng" dirty="0"/>
              <a:t>pollution</a:t>
            </a:r>
            <a:r>
              <a:rPr lang="en-US" dirty="0"/>
              <a:t> close to Earth’s surface.</a:t>
            </a:r>
          </a:p>
        </p:txBody>
      </p:sp>
    </p:spTree>
    <p:extLst>
      <p:ext uri="{BB962C8B-B14F-4D97-AF65-F5344CB8AC3E}">
        <p14:creationId xmlns:p14="http://schemas.microsoft.com/office/powerpoint/2010/main" val="12001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D045FE-C007-1843-B2D1-89AEA4F3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Practice A- Page 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4EFD3A-BE5F-B044-A015-DD5F4BB2C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T </a:t>
            </a:r>
          </a:p>
          <a:p>
            <a:r>
              <a:rPr lang="en-US" dirty="0"/>
              <a:t>2. F </a:t>
            </a:r>
          </a:p>
          <a:p>
            <a:r>
              <a:rPr lang="en-US" dirty="0"/>
              <a:t>3. F </a:t>
            </a:r>
          </a:p>
          <a:p>
            <a:r>
              <a:rPr lang="en-US" dirty="0"/>
              <a:t>4. T </a:t>
            </a:r>
          </a:p>
          <a:p>
            <a:r>
              <a:rPr lang="en-US" dirty="0"/>
              <a:t>5. T </a:t>
            </a:r>
          </a:p>
          <a:p>
            <a:r>
              <a:rPr lang="en-US" dirty="0"/>
              <a:t>6. F </a:t>
            </a:r>
          </a:p>
          <a:p>
            <a:r>
              <a:rPr lang="en-US" dirty="0"/>
              <a:t>7. T </a:t>
            </a:r>
          </a:p>
          <a:p>
            <a:r>
              <a:rPr lang="en-US" dirty="0"/>
              <a:t>8. F </a:t>
            </a:r>
          </a:p>
          <a:p>
            <a:r>
              <a:rPr lang="en-US" dirty="0"/>
              <a:t>9. F </a:t>
            </a:r>
          </a:p>
          <a:p>
            <a:r>
              <a:rPr lang="en-US" dirty="0"/>
              <a:t>10. T</a:t>
            </a:r>
          </a:p>
        </p:txBody>
      </p:sp>
    </p:spTree>
    <p:extLst>
      <p:ext uri="{BB962C8B-B14F-4D97-AF65-F5344CB8AC3E}">
        <p14:creationId xmlns:p14="http://schemas.microsoft.com/office/powerpoint/2010/main" val="260798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6852B-30E5-9549-A238-5F670210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Practice B (page 31)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3D64A1-4E6B-504C-8F8F-AC7C1F549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visible light, ultraviolet light, and infrared light </a:t>
            </a:r>
          </a:p>
          <a:p>
            <a:r>
              <a:rPr lang="en-US" dirty="0"/>
              <a:t>2. absorbed by gases and particles in Earth’s atmosphere </a:t>
            </a:r>
          </a:p>
          <a:p>
            <a:r>
              <a:rPr lang="en-US" dirty="0"/>
              <a:t>3. reflected by clouds and particles in the atmosphere </a:t>
            </a:r>
          </a:p>
          <a:p>
            <a:r>
              <a:rPr lang="en-US" dirty="0"/>
              <a:t>4. makes it to Earth’s surface but is reflected by land and sea surfaces </a:t>
            </a:r>
          </a:p>
          <a:p>
            <a:r>
              <a:rPr lang="en-US" dirty="0"/>
              <a:t>5. make it to Earth’s surface and are absorbed </a:t>
            </a:r>
          </a:p>
          <a:p>
            <a:r>
              <a:rPr lang="en-US" dirty="0"/>
              <a:t>6. infrared light </a:t>
            </a:r>
          </a:p>
          <a:p>
            <a:r>
              <a:rPr lang="en-US" dirty="0"/>
              <a:t>7. Radiation balance is a balance between the amount of solar energy the Earth receives and the amount it sends back to space. </a:t>
            </a:r>
            <a:endParaRPr lang="en-US" dirty="0" smtClean="0"/>
          </a:p>
          <a:p>
            <a:r>
              <a:rPr lang="en-US" dirty="0" smtClean="0"/>
              <a:t>8</a:t>
            </a:r>
            <a:r>
              <a:rPr lang="en-US" dirty="0"/>
              <a:t>. </a:t>
            </a:r>
            <a:r>
              <a:rPr lang="en-US" dirty="0" smtClean="0"/>
              <a:t>radiation—infrared </a:t>
            </a:r>
            <a:r>
              <a:rPr lang="en-US" dirty="0"/>
              <a:t>rays coming from a radiator; conduction—getting a burn from a piece of hot metal; convection—water heating in pot</a:t>
            </a:r>
          </a:p>
        </p:txBody>
      </p:sp>
    </p:spTree>
    <p:extLst>
      <p:ext uri="{BB962C8B-B14F-4D97-AF65-F5344CB8AC3E}">
        <p14:creationId xmlns:p14="http://schemas.microsoft.com/office/powerpoint/2010/main" val="21654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7487AC-62FE-2945-85BF-9BB59444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( Greenhouse Effect)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637FB-0A95-104B-BC31-0576B7F5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https://www.youtube.com/watch?v=sTvqIijqvTg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807</Words>
  <Application>Microsoft Office PowerPoint</Application>
  <PresentationFormat>Custom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9-10-18 Monday 4 min Warm Up </vt:lpstr>
      <vt:lpstr>Bell Ringer Answer</vt:lpstr>
      <vt:lpstr>                     Today Agenda (44 min)</vt:lpstr>
      <vt:lpstr>Lesson Outline Lesson 2 ( Energy Transfer in the Atmosphere) </vt:lpstr>
      <vt:lpstr>Lesson Outline Lesson 2 ( Energy Transfer in the Atmosphere) </vt:lpstr>
      <vt:lpstr>Lesson Outline Lesson 2 ( Energy Transfer in the Atmosphere) </vt:lpstr>
      <vt:lpstr>Content Practice A- Page 30</vt:lpstr>
      <vt:lpstr>Content Practice B (page 31)</vt:lpstr>
      <vt:lpstr>Video ( Greenhouse Effect) </vt:lpstr>
      <vt:lpstr>Plicker (10 questions multiple choice)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9-10-18 </dc:title>
  <dc:creator>ahmet ilbay</dc:creator>
  <cp:lastModifiedBy>TMSA</cp:lastModifiedBy>
  <cp:revision>10</cp:revision>
  <dcterms:created xsi:type="dcterms:W3CDTF">2018-09-09T22:52:34Z</dcterms:created>
  <dcterms:modified xsi:type="dcterms:W3CDTF">2018-09-10T14:20:59Z</dcterms:modified>
</cp:coreProperties>
</file>