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9" r:id="rId2"/>
    <p:sldId id="258" r:id="rId3"/>
    <p:sldId id="261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DDDD37-A314-47F4-964B-EC698AE857E5}" type="datetimeFigureOut">
              <a:rPr lang="en-US" smtClean="0"/>
              <a:t>9/11/2018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77705-1E03-45EA-9B0C-8EA069B88D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893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 Lesson Op-DD_2LnH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1056103" y="1905865"/>
            <a:ext cx="7080363" cy="538622"/>
          </a:xfrm>
          <a:prstGeom prst="rect">
            <a:avLst/>
          </a:prstGeom>
        </p:spPr>
        <p:txBody>
          <a:bodyPr vert="horz" lIns="0"/>
          <a:lstStyle>
            <a:lvl1pPr marL="0" indent="0">
              <a:buNone/>
              <a:defRPr sz="2400" b="1" i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None/>
              <a:defRPr sz="2800" b="1" i="0">
                <a:latin typeface="Verdana"/>
                <a:cs typeface="Verdana"/>
              </a:defRPr>
            </a:lvl2pPr>
            <a:lvl3pPr marL="914400" indent="0">
              <a:buNone/>
              <a:defRPr sz="2800" b="1" i="0">
                <a:latin typeface="Verdana"/>
                <a:cs typeface="Verdana"/>
              </a:defRPr>
            </a:lvl3pPr>
            <a:lvl4pPr marL="1371600" indent="0">
              <a:buNone/>
              <a:defRPr sz="2800" b="1" i="0">
                <a:latin typeface="Verdana"/>
                <a:cs typeface="Verdana"/>
              </a:defRPr>
            </a:lvl4pPr>
            <a:lvl5pPr marL="1828800" indent="0">
              <a:buNone/>
              <a:defRPr sz="2800" b="1" i="0">
                <a:latin typeface="Verdana"/>
                <a:cs typeface="Verdana"/>
              </a:defRPr>
            </a:lvl5pPr>
          </a:lstStyle>
          <a:p>
            <a:pPr lvl="0"/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14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1056104" y="2444486"/>
            <a:ext cx="7080362" cy="3214461"/>
          </a:xfrm>
          <a:prstGeom prst="rect">
            <a:avLst/>
          </a:prstGeom>
        </p:spPr>
        <p:txBody>
          <a:bodyPr vert="horz" lIns="0" tIns="0"/>
          <a:lstStyle>
            <a:lvl1pPr marL="342900" indent="-342900">
              <a:lnSpc>
                <a:spcPct val="120000"/>
              </a:lnSpc>
              <a:buFont typeface="Arial"/>
              <a:buChar char="•"/>
              <a:defRPr sz="2000" b="0" i="0" baseline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defRPr>
            </a:lvl1pPr>
            <a:lvl2pPr marL="4572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2pPr>
            <a:lvl3pPr marL="9144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3pPr>
            <a:lvl4pPr marL="13716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4pPr>
            <a:lvl5pPr marL="1828800" indent="0">
              <a:buFontTx/>
              <a:buNone/>
              <a:defRPr sz="2400" baseline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</a:defRPr>
            </a:lvl5pPr>
          </a:lstStyle>
          <a:p>
            <a:pPr lvl="0"/>
            <a:r>
              <a:rPr lang="en-US" dirty="0" smtClean="0"/>
              <a:t>Click to edit text</a:t>
            </a:r>
          </a:p>
        </p:txBody>
      </p:sp>
      <p:sp>
        <p:nvSpPr>
          <p:cNvPr id="13" name="TextBox 12"/>
          <p:cNvSpPr txBox="1"/>
          <p:nvPr userDrawn="1"/>
        </p:nvSpPr>
        <p:spPr>
          <a:xfrm rot="16200000">
            <a:off x="97925" y="587323"/>
            <a:ext cx="12162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0" i="0" spc="200" dirty="0" smtClean="0">
                <a:solidFill>
                  <a:schemeClr val="bg1"/>
                </a:solidFill>
                <a:latin typeface="Proxima Nova"/>
                <a:cs typeface="Proxima Nova"/>
              </a:rPr>
              <a:t>CHAPTER</a:t>
            </a:r>
            <a:endParaRPr lang="en-US" sz="1200" b="0" i="0" spc="200" dirty="0">
              <a:solidFill>
                <a:schemeClr val="bg1"/>
              </a:solidFill>
              <a:latin typeface="Proxima Nova"/>
              <a:cs typeface="Proxima Nova"/>
            </a:endParaRPr>
          </a:p>
        </p:txBody>
      </p:sp>
      <p:sp>
        <p:nvSpPr>
          <p:cNvPr id="15" name="Text Placeholder 28"/>
          <p:cNvSpPr>
            <a:spLocks noGrp="1"/>
          </p:cNvSpPr>
          <p:nvPr>
            <p:ph type="body" sz="quarter" idx="13" hasCustomPrompt="1"/>
          </p:nvPr>
        </p:nvSpPr>
        <p:spPr>
          <a:xfrm>
            <a:off x="1056104" y="291159"/>
            <a:ext cx="7833899" cy="466725"/>
          </a:xfrm>
          <a:prstGeom prst="rect">
            <a:avLst/>
          </a:prstGeom>
        </p:spPr>
        <p:txBody>
          <a:bodyPr vert="horz" lIns="91440"/>
          <a:lstStyle>
            <a:lvl1pPr marL="0" indent="0">
              <a:buNone/>
              <a:defRPr sz="2400" b="0" i="0">
                <a:latin typeface="Proxima Nova"/>
                <a:cs typeface="Proxima Nova"/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400"/>
            </a:lvl3pPr>
            <a:lvl4pPr marL="1371600" indent="0">
              <a:buNone/>
              <a:defRPr sz="2400"/>
            </a:lvl4pPr>
            <a:lvl5pPr marL="1828800" indent="0">
              <a:buNone/>
              <a:defRPr sz="2400"/>
            </a:lvl5pPr>
          </a:lstStyle>
          <a:p>
            <a:pPr lvl="0"/>
            <a:r>
              <a:rPr lang="en-US" dirty="0" smtClean="0"/>
              <a:t>Chapter Title</a:t>
            </a:r>
            <a:endParaRPr lang="en-US" dirty="0"/>
          </a:p>
        </p:txBody>
      </p:sp>
      <p:sp>
        <p:nvSpPr>
          <p:cNvPr id="16" name="Text Placeholder 28"/>
          <p:cNvSpPr txBox="1">
            <a:spLocks/>
          </p:cNvSpPr>
          <p:nvPr userDrawn="1"/>
        </p:nvSpPr>
        <p:spPr>
          <a:xfrm>
            <a:off x="6333066" y="782925"/>
            <a:ext cx="2294861" cy="275410"/>
          </a:xfrm>
          <a:prstGeom prst="rect">
            <a:avLst/>
          </a:prstGeom>
        </p:spPr>
        <p:txBody>
          <a:bodyPr vert="horz" lIns="0" tIns="0" rIns="0" bIns="0"/>
          <a:lstStyle>
            <a:lvl1pPr marL="0" indent="0" algn="r" defTabSz="457200" rtl="0" eaLnBrk="1" latinLnBrk="0" hangingPunct="1">
              <a:spcBef>
                <a:spcPct val="200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Verdana"/>
                <a:ea typeface="+mn-ea"/>
                <a:cs typeface="Verdana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300" b="0" i="0" kern="0" spc="3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Proxima Nova"/>
                <a:cs typeface="Proxima Nova"/>
              </a:rPr>
              <a:t>CHAPTER WRAP-UP</a:t>
            </a:r>
            <a:endParaRPr lang="en-US" sz="1300" b="0" i="0" kern="0" spc="30" dirty="0">
              <a:solidFill>
                <a:schemeClr val="tx1">
                  <a:lumMod val="65000"/>
                  <a:lumOff val="35000"/>
                </a:schemeClr>
              </a:solidFill>
              <a:latin typeface="Proxima Nova"/>
              <a:cs typeface="Proxima Nova"/>
            </a:endParaRPr>
          </a:p>
        </p:txBody>
      </p:sp>
    </p:spTree>
    <p:extLst>
      <p:ext uri="{BB962C8B-B14F-4D97-AF65-F5344CB8AC3E}">
        <p14:creationId xmlns:p14="http://schemas.microsoft.com/office/powerpoint/2010/main" val="6822198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GvXPtQuQtiU&amp;list=PL8jttMr3a8XjhufDzrfqYsxP3Cp0BFqR0&amp;index=3" TargetMode="External"/><Relationship Id="rId2" Type="http://schemas.openxmlformats.org/officeDocument/2006/relationships/hyperlink" Target="https://www.youtube.com/watch?v=0mUU69ParFM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600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9-11-18 Tuesday 4 min Warm Up</a:t>
            </a:r>
            <a:br>
              <a:rPr lang="en-US" sz="2800" dirty="0" smtClean="0"/>
            </a:br>
            <a:r>
              <a:rPr lang="en-US" sz="2800" dirty="0" smtClean="0"/>
              <a:t>Explain how solar radiation absorbed and reflected. </a:t>
            </a:r>
            <a:endParaRPr lang="en-US" sz="2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610600" cy="5112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12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1) Warm up 4 minutes</a:t>
            </a:r>
            <a:endParaRPr lang="en-US" dirty="0"/>
          </a:p>
          <a:p>
            <a:r>
              <a:rPr lang="en-US" dirty="0" smtClean="0"/>
              <a:t>2) Lesson Notes 5 min </a:t>
            </a:r>
          </a:p>
          <a:p>
            <a:r>
              <a:rPr lang="en-US" dirty="0" smtClean="0"/>
              <a:t>3) Lesson 3 Vocabulary (5 min ) </a:t>
            </a:r>
          </a:p>
          <a:p>
            <a:r>
              <a:rPr lang="en-US" dirty="0" smtClean="0"/>
              <a:t>4) Lesson Outline (10 min ) </a:t>
            </a:r>
          </a:p>
          <a:p>
            <a:r>
              <a:rPr lang="en-US" dirty="0" smtClean="0"/>
              <a:t>5) Video (5 min ) 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Plicker</a:t>
            </a:r>
            <a:r>
              <a:rPr lang="en-US" dirty="0" smtClean="0"/>
              <a:t> 15 min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702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Lesson 3: Air Currents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en-US" dirty="0"/>
              <a:t>Uneven heating of Earth’s surface creates pressure differences. Wind is the movement of air from areas of high pressure to areas of low pressure.</a:t>
            </a:r>
          </a:p>
          <a:p>
            <a:r>
              <a:rPr lang="en-US" altLang="en-US" dirty="0"/>
              <a:t>Air currents curve to the </a:t>
            </a:r>
            <a:r>
              <a:rPr lang="en-US" altLang="en-US" dirty="0" smtClean="0"/>
              <a:t>right </a:t>
            </a:r>
            <a:r>
              <a:rPr lang="en-US" altLang="en-US" dirty="0"/>
              <a:t>or to the left due to </a:t>
            </a:r>
            <a:r>
              <a:rPr lang="en-US" altLang="en-US" dirty="0" smtClean="0"/>
              <a:t>the </a:t>
            </a:r>
            <a:r>
              <a:rPr lang="en-US" altLang="en-US" dirty="0"/>
              <a:t>Coriolis effect.</a:t>
            </a:r>
          </a:p>
          <a:p>
            <a:r>
              <a:rPr lang="en-US" altLang="en-US" dirty="0"/>
              <a:t>The main wind belts on </a:t>
            </a:r>
            <a:r>
              <a:rPr lang="en-US" altLang="en-US" dirty="0" smtClean="0"/>
              <a:t>Earth </a:t>
            </a:r>
            <a:r>
              <a:rPr lang="en-US" altLang="en-US" dirty="0"/>
              <a:t>are the trade winds, </a:t>
            </a:r>
            <a:r>
              <a:rPr lang="en-US" altLang="en-US" dirty="0" smtClean="0"/>
              <a:t>the </a:t>
            </a:r>
            <a:r>
              <a:rPr lang="en-US" altLang="en-US" dirty="0" err="1"/>
              <a:t>westerlies</a:t>
            </a:r>
            <a:r>
              <a:rPr lang="en-US" altLang="en-US" dirty="0"/>
              <a:t>, and the </a:t>
            </a:r>
            <a:r>
              <a:rPr lang="en-US" altLang="en-US" dirty="0" smtClean="0"/>
              <a:t>polar </a:t>
            </a:r>
            <a:r>
              <a:rPr lang="en-US" altLang="en-US" dirty="0"/>
              <a:t>easterlies.</a:t>
            </a:r>
          </a:p>
          <a:p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Earth’s Atmosphere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8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3 Vocabulary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Jet stream</a:t>
            </a:r>
            <a:r>
              <a:rPr lang="en-US" dirty="0" smtClean="0"/>
              <a:t>: </a:t>
            </a:r>
            <a:r>
              <a:rPr lang="en-US" dirty="0"/>
              <a:t>narrow band of high winds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Land breeze</a:t>
            </a:r>
            <a:r>
              <a:rPr lang="en-US" dirty="0" smtClean="0"/>
              <a:t>: </a:t>
            </a:r>
            <a:r>
              <a:rPr lang="en-US" dirty="0"/>
              <a:t>wind that blows from the land to the sea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Polar easterlies</a:t>
            </a:r>
            <a:r>
              <a:rPr lang="en-US" dirty="0" smtClean="0"/>
              <a:t>: </a:t>
            </a:r>
            <a:r>
              <a:rPr lang="en-US" dirty="0"/>
              <a:t>cold winds that blow from the east to the west near the North and South Poles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Sea breeze</a:t>
            </a:r>
            <a:r>
              <a:rPr lang="en-US" dirty="0" smtClean="0"/>
              <a:t>: </a:t>
            </a:r>
            <a:r>
              <a:rPr lang="en-US" dirty="0"/>
              <a:t>wind that blows from the sea to the land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Trade winds</a:t>
            </a:r>
            <a:r>
              <a:rPr lang="en-US" dirty="0" smtClean="0"/>
              <a:t>: </a:t>
            </a:r>
            <a:r>
              <a:rPr lang="en-US" dirty="0"/>
              <a:t>steady winds that flow toward the equator from east to west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Westerlies: </a:t>
            </a:r>
            <a:r>
              <a:rPr lang="en-US" dirty="0" smtClean="0"/>
              <a:t>steady </a:t>
            </a:r>
            <a:r>
              <a:rPr lang="en-US" dirty="0"/>
              <a:t>winds that flow from west to east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Wind movement:  </a:t>
            </a:r>
            <a:r>
              <a:rPr lang="en-US" dirty="0"/>
              <a:t>of air from </a:t>
            </a:r>
            <a:r>
              <a:rPr lang="en-US" dirty="0" smtClean="0"/>
              <a:t>high pressure </a:t>
            </a:r>
            <a:r>
              <a:rPr lang="en-US" dirty="0"/>
              <a:t>to low-pressure areas</a:t>
            </a:r>
          </a:p>
        </p:txBody>
      </p:sp>
    </p:spTree>
    <p:extLst>
      <p:ext uri="{BB962C8B-B14F-4D97-AF65-F5344CB8AC3E}">
        <p14:creationId xmlns:p14="http://schemas.microsoft.com/office/powerpoint/2010/main" val="304121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Outline (Lesson 3)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A. Global Winds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The amount of energy an area receives is affected by the Sun’s </a:t>
            </a:r>
            <a:r>
              <a:rPr lang="en-US" b="1" u="sng" dirty="0"/>
              <a:t>angle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</a:t>
            </a:r>
            <a:r>
              <a:rPr lang="en-US" dirty="0" smtClean="0"/>
              <a:t>More </a:t>
            </a:r>
            <a:r>
              <a:rPr lang="en-US" b="1" u="sng" dirty="0"/>
              <a:t>sunlight</a:t>
            </a:r>
            <a:r>
              <a:rPr lang="en-US" dirty="0"/>
              <a:t> reaches Earth’s surface at the equator than at the poles.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Low air pressure is usually located over the </a:t>
            </a:r>
            <a:r>
              <a:rPr lang="en-US" b="1" u="sng" dirty="0"/>
              <a:t>tropics</a:t>
            </a:r>
            <a:r>
              <a:rPr lang="en-US" dirty="0"/>
              <a:t>; high air pressure is usually located over the </a:t>
            </a:r>
            <a:r>
              <a:rPr lang="en-US" b="1" u="sng" dirty="0"/>
              <a:t>poles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4</a:t>
            </a:r>
            <a:r>
              <a:rPr lang="en-US" dirty="0"/>
              <a:t>. </a:t>
            </a:r>
            <a:r>
              <a:rPr lang="en-US" b="1" u="sng" dirty="0"/>
              <a:t>Wind</a:t>
            </a:r>
            <a:r>
              <a:rPr lang="en-US" dirty="0"/>
              <a:t> is the movement of air from areas of high pressure toward areas of low pressure.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</a:t>
            </a:r>
            <a:r>
              <a:rPr lang="en-US" b="1" u="sng" dirty="0"/>
              <a:t>Global</a:t>
            </a:r>
            <a:r>
              <a:rPr lang="en-US" dirty="0"/>
              <a:t> wind belts influence weather and climate throughout the world.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B</a:t>
            </a:r>
            <a:r>
              <a:rPr lang="en-US" b="1" dirty="0"/>
              <a:t>. Global Wind Belts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Scientists use a model that has three </a:t>
            </a:r>
            <a:r>
              <a:rPr lang="en-US" b="1" u="sng" dirty="0"/>
              <a:t>wind cells </a:t>
            </a:r>
            <a:r>
              <a:rPr lang="en-US" dirty="0"/>
              <a:t>to describe air circulation patterns in Earth’s atmosphere.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In the first cell, hot air at the </a:t>
            </a:r>
            <a:r>
              <a:rPr lang="en-US" b="1" u="sng" dirty="0"/>
              <a:t>equator</a:t>
            </a:r>
            <a:r>
              <a:rPr lang="en-US" dirty="0"/>
              <a:t> moves to the top of the troposphere. Then the air moves toward the </a:t>
            </a:r>
            <a:r>
              <a:rPr lang="en-US" b="1" u="sng" dirty="0"/>
              <a:t>poles</a:t>
            </a:r>
            <a:r>
              <a:rPr lang="en-US" dirty="0"/>
              <a:t> until it cools and moves back to Earth’s surface near the 30° latitude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3. In the third cell, air from the </a:t>
            </a:r>
            <a:r>
              <a:rPr lang="en-US" b="1" u="sng" dirty="0"/>
              <a:t>poles</a:t>
            </a:r>
            <a:r>
              <a:rPr lang="en-US" dirty="0"/>
              <a:t> sinks and moves along Earth’s surface toward the </a:t>
            </a:r>
            <a:r>
              <a:rPr lang="en-US" b="1" u="sng" dirty="0"/>
              <a:t>equator</a:t>
            </a:r>
            <a:r>
              <a:rPr lang="en-US" dirty="0"/>
              <a:t>, warming up until it rises near the 60° latitude. </a:t>
            </a:r>
          </a:p>
        </p:txBody>
      </p:sp>
    </p:spTree>
    <p:extLst>
      <p:ext uri="{BB962C8B-B14F-4D97-AF65-F5344CB8AC3E}">
        <p14:creationId xmlns:p14="http://schemas.microsoft.com/office/powerpoint/2010/main" val="330310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(Lesson 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4. The first cell and the third cell are both driven by </a:t>
            </a:r>
            <a:r>
              <a:rPr lang="en-US" b="1" u="sng" dirty="0"/>
              <a:t>convection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5</a:t>
            </a:r>
            <a:r>
              <a:rPr lang="en-US" dirty="0"/>
              <a:t>. The second cell lies between the 30° and 60° latitudes and is driven by the motion of the </a:t>
            </a:r>
            <a:r>
              <a:rPr lang="en-US" b="1" u="sng" dirty="0"/>
              <a:t>other two cells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6</a:t>
            </a:r>
            <a:r>
              <a:rPr lang="en-US" dirty="0"/>
              <a:t>. All three cells exist on both sides of the </a:t>
            </a:r>
            <a:r>
              <a:rPr lang="en-US" b="1" u="sng" dirty="0"/>
              <a:t>equator</a:t>
            </a:r>
            <a:r>
              <a:rPr lang="en-US" dirty="0"/>
              <a:t>, in the northern hemisphere and the southern hemisphere.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</a:t>
            </a:r>
            <a:r>
              <a:rPr lang="en-US" dirty="0"/>
              <a:t>. Global winds appear to curve due to the </a:t>
            </a:r>
            <a:r>
              <a:rPr lang="en-US" b="1" u="sng" dirty="0"/>
              <a:t>Coriolis effect. </a:t>
            </a:r>
            <a:endParaRPr lang="en-US" b="1" u="sng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The </a:t>
            </a:r>
            <a:r>
              <a:rPr lang="en-US" b="1" u="sng" dirty="0"/>
              <a:t>trade winds </a:t>
            </a:r>
            <a:r>
              <a:rPr lang="en-US" dirty="0"/>
              <a:t>are steady winds that flow toward the equator from east to west between the 30°N and 30°S latitudes.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</a:t>
            </a:r>
            <a:r>
              <a:rPr lang="en-US" b="1" u="sng" dirty="0"/>
              <a:t>westerlies</a:t>
            </a:r>
            <a:r>
              <a:rPr lang="en-US" dirty="0"/>
              <a:t> are the prevailing winds that flow from west to east between the 60°N and 30°N latitudes and the 60°S and 30°S latitudes.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</a:t>
            </a:r>
            <a:r>
              <a:rPr lang="en-US" dirty="0"/>
              <a:t>. The </a:t>
            </a:r>
            <a:r>
              <a:rPr lang="en-US" b="1" u="sng" dirty="0"/>
              <a:t>polar easterlies </a:t>
            </a:r>
            <a:r>
              <a:rPr lang="en-US" dirty="0"/>
              <a:t>are cold winds that blow from the east to the west near the North Pole and South Pole.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/>
              <a:t>. A(n) </a:t>
            </a:r>
            <a:r>
              <a:rPr lang="en-US" b="1" u="sng" dirty="0"/>
              <a:t>jet stream </a:t>
            </a:r>
            <a:r>
              <a:rPr lang="en-US" dirty="0"/>
              <a:t>is a narrow band of high winds that are commonly near the top of the troposphere.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Jet streams flow from the </a:t>
            </a:r>
            <a:r>
              <a:rPr lang="en-US" b="1" u="sng" dirty="0"/>
              <a:t>west</a:t>
            </a:r>
            <a:r>
              <a:rPr lang="en-US" dirty="0"/>
              <a:t> at up to 300 km/h, often making large loops from north to south.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Jet streams influence </a:t>
            </a:r>
            <a:r>
              <a:rPr lang="en-US" b="1" u="sng" dirty="0"/>
              <a:t>weather</a:t>
            </a:r>
            <a:r>
              <a:rPr lang="en-US" dirty="0"/>
              <a:t>, moving cold air from the poles toward the equator.</a:t>
            </a:r>
          </a:p>
        </p:txBody>
      </p:sp>
    </p:spTree>
    <p:extLst>
      <p:ext uri="{BB962C8B-B14F-4D97-AF65-F5344CB8AC3E}">
        <p14:creationId xmlns:p14="http://schemas.microsoft.com/office/powerpoint/2010/main" val="4023069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Outline (Lesson 3)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5344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C. Local Winds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b="1" u="sng" dirty="0"/>
              <a:t>Local winds </a:t>
            </a:r>
            <a:r>
              <a:rPr lang="en-US" dirty="0"/>
              <a:t>occur when air pressure differs from one location to another.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A(n) </a:t>
            </a:r>
            <a:r>
              <a:rPr lang="en-US" b="1" u="sng" dirty="0"/>
              <a:t>sea breeze </a:t>
            </a:r>
            <a:r>
              <a:rPr lang="en-US" dirty="0"/>
              <a:t>is a wind that blows from the sea to the land due to local temperature and air pressure differences.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On a sunny day, the air over land warms and </a:t>
            </a:r>
            <a:r>
              <a:rPr lang="en-US" b="1" u="sng" dirty="0"/>
              <a:t>rises</a:t>
            </a:r>
            <a:r>
              <a:rPr lang="en-US" dirty="0"/>
              <a:t>, creating an area of </a:t>
            </a:r>
            <a:r>
              <a:rPr lang="en-US" b="1" u="sng" dirty="0"/>
              <a:t>low</a:t>
            </a:r>
            <a:r>
              <a:rPr lang="en-US" dirty="0"/>
              <a:t> pressure. The air over the ocean does not warm as much; this cool air sinks, creating an area of </a:t>
            </a:r>
            <a:r>
              <a:rPr lang="en-US" b="1" u="sng" dirty="0"/>
              <a:t>high</a:t>
            </a:r>
            <a:r>
              <a:rPr lang="en-US" dirty="0"/>
              <a:t> pressure.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contrast in pressure causes a(n) </a:t>
            </a:r>
            <a:r>
              <a:rPr lang="en-US" b="1" u="sng" dirty="0"/>
              <a:t>cool</a:t>
            </a:r>
            <a:r>
              <a:rPr lang="en-US" dirty="0"/>
              <a:t> wind to blow across the water toward the land.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dirty="0"/>
              <a:t>. A(n) </a:t>
            </a:r>
            <a:r>
              <a:rPr lang="en-US" b="1" u="sng" dirty="0"/>
              <a:t>land breeze </a:t>
            </a:r>
            <a:r>
              <a:rPr lang="en-US" dirty="0"/>
              <a:t>is a wind that blows from the land to the sea due to local temperature and pressure differences.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. At night, the land cools more quickly than the water, causing the air above the </a:t>
            </a:r>
            <a:r>
              <a:rPr lang="en-US" b="1" u="sng" dirty="0"/>
              <a:t>land</a:t>
            </a:r>
            <a:r>
              <a:rPr lang="en-US" dirty="0"/>
              <a:t> to sink.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. The </a:t>
            </a:r>
            <a:r>
              <a:rPr lang="en-US" b="1" u="sng" dirty="0"/>
              <a:t>high</a:t>
            </a:r>
            <a:r>
              <a:rPr lang="en-US" dirty="0"/>
              <a:t> pressure over the land and </a:t>
            </a:r>
            <a:r>
              <a:rPr lang="en-US" b="1" u="sng" dirty="0"/>
              <a:t>low</a:t>
            </a:r>
            <a:r>
              <a:rPr lang="en-US" dirty="0"/>
              <a:t> pressure over the water make the wind blow toward the water.</a:t>
            </a:r>
          </a:p>
        </p:txBody>
      </p:sp>
    </p:spTree>
    <p:extLst>
      <p:ext uri="{BB962C8B-B14F-4D97-AF65-F5344CB8AC3E}">
        <p14:creationId xmlns:p14="http://schemas.microsoft.com/office/powerpoint/2010/main" val="1633554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www.youtube.com/watch?v=0mUU69ParFM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www.youtube.com/watch?v=GvXPtQuQtiU&amp;list=PL8jttMr3a8XjhufDzrfqYsxP3Cp0BFqR0&amp;index=3</a:t>
            </a:r>
            <a:endParaRPr lang="en-US" dirty="0" smtClean="0"/>
          </a:p>
          <a:p>
            <a:endParaRPr lang="en-US" dirty="0" smtClean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6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3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PRESENTATIONGUID" val="ce9fb218-ca42-4089-a883-f572fc0f6ddb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3132</TotalTime>
  <Words>814</Words>
  <Application>Microsoft Office PowerPoint</Application>
  <PresentationFormat>On-screen Show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9-11-18 Tuesday 4 min Warm Up Explain how solar radiation absorbed and reflected. </vt:lpstr>
      <vt:lpstr>Today Agenda</vt:lpstr>
      <vt:lpstr>PowerPoint Presentation</vt:lpstr>
      <vt:lpstr>Lesson 3 Vocabulary </vt:lpstr>
      <vt:lpstr>Lesson Outline (Lesson 3) </vt:lpstr>
      <vt:lpstr>Lesson Outline (Lesson 3) </vt:lpstr>
      <vt:lpstr>Lesson Outline (Lesson 3) 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TMSA</dc:creator>
  <cp:lastModifiedBy>TMSA</cp:lastModifiedBy>
  <cp:revision>33</cp:revision>
  <dcterms:created xsi:type="dcterms:W3CDTF">2006-08-16T00:00:00Z</dcterms:created>
  <dcterms:modified xsi:type="dcterms:W3CDTF">2018-09-11T17:45:43Z</dcterms:modified>
</cp:coreProperties>
</file>