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9-20-17 Wednesday</a:t>
            </a:r>
            <a:br>
              <a:rPr lang="en-US" dirty="0" smtClean="0"/>
            </a:br>
            <a:r>
              <a:rPr lang="en-US" dirty="0" smtClean="0"/>
              <a:t>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Fill in the blanks .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1557"/>
            <a:ext cx="3733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1557"/>
            <a:ext cx="4100781" cy="359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56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3. A(n) </a:t>
            </a:r>
            <a:r>
              <a:rPr lang="en-US" u="sng" dirty="0"/>
              <a:t>land breeze </a:t>
            </a:r>
            <a:r>
              <a:rPr lang="en-US" dirty="0"/>
              <a:t>is a wind that blows from the land to the sea due to local temperature and pressure differences. </a:t>
            </a:r>
          </a:p>
          <a:p>
            <a:r>
              <a:rPr lang="en-US" dirty="0"/>
              <a:t>a. At night, the </a:t>
            </a:r>
            <a:r>
              <a:rPr lang="en-US" u="sng" dirty="0"/>
              <a:t>land</a:t>
            </a:r>
            <a:r>
              <a:rPr lang="en-US" dirty="0"/>
              <a:t> cools more quickly than the water, causing the air above the land to sink. </a:t>
            </a:r>
          </a:p>
          <a:p>
            <a:r>
              <a:rPr lang="en-US" dirty="0"/>
              <a:t>b. The </a:t>
            </a:r>
            <a:r>
              <a:rPr lang="en-US" u="sng" dirty="0"/>
              <a:t>high</a:t>
            </a:r>
            <a:r>
              <a:rPr lang="en-US" dirty="0"/>
              <a:t> pressure over the land and </a:t>
            </a:r>
            <a:r>
              <a:rPr lang="en-US" u="sng" dirty="0"/>
              <a:t>low</a:t>
            </a:r>
            <a:r>
              <a:rPr lang="en-US" dirty="0"/>
              <a:t> pressure over the water make the wind blow toward the water.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read. (two pages)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Homework Check 5 minutes</a:t>
            </a:r>
          </a:p>
          <a:p>
            <a:r>
              <a:rPr lang="en-US" dirty="0" smtClean="0"/>
              <a:t>3) Continue to Read to Learn Page 214-216 10 minutes </a:t>
            </a:r>
          </a:p>
          <a:p>
            <a:r>
              <a:rPr lang="en-US" dirty="0" smtClean="0"/>
              <a:t>4)  Content Vocabulary/ Lesson Outline 10 minutes</a:t>
            </a:r>
          </a:p>
          <a:p>
            <a:r>
              <a:rPr lang="en-US" dirty="0" smtClean="0"/>
              <a:t>5) Review </a:t>
            </a:r>
          </a:p>
          <a:p>
            <a:r>
              <a:rPr lang="en-US" dirty="0" smtClean="0"/>
              <a:t>6) Homework (After You Read)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to Learn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Open </a:t>
            </a:r>
            <a:r>
              <a:rPr lang="en-US" smtClean="0"/>
              <a:t>your textbook page 214-216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Wind</a:t>
            </a:r>
          </a:p>
          <a:p>
            <a:r>
              <a:rPr lang="en-US" dirty="0" smtClean="0"/>
              <a:t>2) Jet Stream</a:t>
            </a:r>
          </a:p>
          <a:p>
            <a:r>
              <a:rPr lang="en-US" dirty="0" smtClean="0"/>
              <a:t>3) Westerlies</a:t>
            </a:r>
          </a:p>
          <a:p>
            <a:r>
              <a:rPr lang="en-US" dirty="0" smtClean="0"/>
              <a:t>4) Land Breeze</a:t>
            </a:r>
          </a:p>
          <a:p>
            <a:r>
              <a:rPr lang="en-US" dirty="0" smtClean="0"/>
              <a:t>5) Trade Winds</a:t>
            </a:r>
          </a:p>
          <a:p>
            <a:r>
              <a:rPr lang="en-US" dirty="0" smtClean="0"/>
              <a:t>6)Polar Easterlies</a:t>
            </a:r>
          </a:p>
          <a:p>
            <a:r>
              <a:rPr lang="en-US" dirty="0" smtClean="0"/>
              <a:t>7) Sea Breeze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A. Global Winds </a:t>
            </a:r>
          </a:p>
          <a:p>
            <a:r>
              <a:rPr lang="en-US" dirty="0"/>
              <a:t>1. The amount of energy an area receives is affected by the Sun’s </a:t>
            </a:r>
            <a:r>
              <a:rPr lang="en-US" u="sng" dirty="0"/>
              <a:t>angle. </a:t>
            </a:r>
          </a:p>
          <a:p>
            <a:r>
              <a:rPr lang="en-US" dirty="0"/>
              <a:t>2. More </a:t>
            </a:r>
            <a:r>
              <a:rPr lang="en-US" u="sng" dirty="0"/>
              <a:t>sunlight</a:t>
            </a:r>
            <a:r>
              <a:rPr lang="en-US" dirty="0"/>
              <a:t> reaches Earth’s surface at the equator than at the poles. </a:t>
            </a:r>
          </a:p>
          <a:p>
            <a:r>
              <a:rPr lang="en-US" dirty="0"/>
              <a:t>3. Low air pressure is usually located over the </a:t>
            </a:r>
            <a:r>
              <a:rPr lang="en-US" u="sng" dirty="0"/>
              <a:t>tropics</a:t>
            </a:r>
            <a:r>
              <a:rPr lang="en-US" dirty="0"/>
              <a:t>; high air pressure is usually located over the poles. </a:t>
            </a:r>
          </a:p>
          <a:p>
            <a:r>
              <a:rPr lang="en-US" dirty="0"/>
              <a:t>4. </a:t>
            </a:r>
            <a:r>
              <a:rPr lang="en-US" u="sng" dirty="0"/>
              <a:t>Wind</a:t>
            </a:r>
            <a:r>
              <a:rPr lang="en-US" dirty="0"/>
              <a:t> is the movement of air from areas of high pressure toward areas of low pressure. </a:t>
            </a:r>
          </a:p>
          <a:p>
            <a:r>
              <a:rPr lang="en-US" dirty="0"/>
              <a:t>5. </a:t>
            </a:r>
            <a:r>
              <a:rPr lang="en-US" u="sng" dirty="0"/>
              <a:t>Global</a:t>
            </a:r>
            <a:r>
              <a:rPr lang="en-US" dirty="0"/>
              <a:t> wind belts influence weather and climate throughout the world.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B. Global Wind Belts </a:t>
            </a:r>
          </a:p>
          <a:p>
            <a:r>
              <a:rPr lang="en-US" dirty="0"/>
              <a:t>1. Scientists use a model that has three </a:t>
            </a:r>
            <a:r>
              <a:rPr lang="en-US" u="sng" dirty="0"/>
              <a:t>wind</a:t>
            </a:r>
            <a:r>
              <a:rPr lang="en-US" dirty="0"/>
              <a:t> cells to describe air circulation patterns in Earth’s atmosphere. </a:t>
            </a:r>
          </a:p>
          <a:p>
            <a:r>
              <a:rPr lang="en-US" dirty="0" smtClean="0"/>
              <a:t>2. In the first cell, hot air at the </a:t>
            </a:r>
            <a:r>
              <a:rPr lang="en-US" u="sng" dirty="0" smtClean="0"/>
              <a:t>equator </a:t>
            </a:r>
            <a:r>
              <a:rPr lang="en-US" dirty="0" smtClean="0"/>
              <a:t>moves to the top of the troposphere. Then the air moves toward the </a:t>
            </a:r>
            <a:r>
              <a:rPr lang="en-US" u="sng" dirty="0" smtClean="0"/>
              <a:t>poles</a:t>
            </a:r>
            <a:r>
              <a:rPr lang="en-US" dirty="0" smtClean="0"/>
              <a:t> until it cools and moves back to Earth’s surface near the 30° latitude. </a:t>
            </a:r>
          </a:p>
          <a:p>
            <a:r>
              <a:rPr lang="en-US" dirty="0" smtClean="0"/>
              <a:t>3</a:t>
            </a:r>
            <a:r>
              <a:rPr lang="en-US" dirty="0"/>
              <a:t>. In the third cell, air from the </a:t>
            </a:r>
            <a:r>
              <a:rPr lang="en-US" u="sng" dirty="0"/>
              <a:t>poles</a:t>
            </a:r>
            <a:r>
              <a:rPr lang="en-US" dirty="0"/>
              <a:t> sinks and moves along Earth’s surface toward the </a:t>
            </a:r>
            <a:r>
              <a:rPr lang="en-US" u="sng" dirty="0"/>
              <a:t>equator</a:t>
            </a:r>
            <a:r>
              <a:rPr lang="en-US" dirty="0"/>
              <a:t>, warming up until it rises near the 60° latitude. </a:t>
            </a:r>
          </a:p>
          <a:p>
            <a:r>
              <a:rPr lang="en-US" dirty="0"/>
              <a:t>4. The first cell and the third cell are both driven by </a:t>
            </a:r>
            <a:r>
              <a:rPr lang="en-US" u="sng" dirty="0"/>
              <a:t>convection. </a:t>
            </a:r>
          </a:p>
        </p:txBody>
      </p:sp>
    </p:spTree>
    <p:extLst>
      <p:ext uri="{BB962C8B-B14F-4D97-AF65-F5344CB8AC3E}">
        <p14:creationId xmlns:p14="http://schemas.microsoft.com/office/powerpoint/2010/main" val="5221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5 The </a:t>
            </a:r>
            <a:r>
              <a:rPr lang="en-US" dirty="0"/>
              <a:t>second cell lies between the 30° and 60° latitudes and is driven by the motion of the </a:t>
            </a:r>
            <a:r>
              <a:rPr lang="en-US" u="sng" dirty="0"/>
              <a:t>other two cells</a:t>
            </a:r>
            <a:r>
              <a:rPr lang="en-US" dirty="0"/>
              <a:t>. </a:t>
            </a:r>
          </a:p>
          <a:p>
            <a:r>
              <a:rPr lang="en-US" dirty="0"/>
              <a:t>6. All three cells exist on both sides of the </a:t>
            </a:r>
            <a:r>
              <a:rPr lang="en-US" u="sng" dirty="0"/>
              <a:t>equator</a:t>
            </a:r>
            <a:r>
              <a:rPr lang="en-US" dirty="0"/>
              <a:t>, in the northern hemisphere and the southern hemisphere. </a:t>
            </a:r>
          </a:p>
          <a:p>
            <a:r>
              <a:rPr lang="en-US" dirty="0"/>
              <a:t>7. Global winds appear to curve due to the </a:t>
            </a:r>
            <a:r>
              <a:rPr lang="en-US" u="sng" dirty="0"/>
              <a:t>Coriolis effect</a:t>
            </a:r>
            <a:r>
              <a:rPr lang="en-US" dirty="0"/>
              <a:t>. </a:t>
            </a:r>
          </a:p>
          <a:p>
            <a:r>
              <a:rPr lang="en-US" dirty="0"/>
              <a:t>a. The </a:t>
            </a:r>
            <a:r>
              <a:rPr lang="en-US" u="sng" dirty="0"/>
              <a:t>trade winds </a:t>
            </a:r>
            <a:r>
              <a:rPr lang="en-US" dirty="0"/>
              <a:t>are steady winds that flow toward the equator from east to west between the 30°N and 30°S latitudes. </a:t>
            </a:r>
          </a:p>
          <a:p>
            <a:r>
              <a:rPr lang="en-US" dirty="0"/>
              <a:t>b. The </a:t>
            </a:r>
            <a:r>
              <a:rPr lang="en-US" u="sng" dirty="0"/>
              <a:t>westerlies</a:t>
            </a:r>
            <a:r>
              <a:rPr lang="en-US" dirty="0"/>
              <a:t> are the prevailing winds that flow from west to east between the 60°N and 30°N latitudes and the 60°S and 30°S latitudes. </a:t>
            </a:r>
          </a:p>
          <a:p>
            <a:r>
              <a:rPr lang="en-US" dirty="0"/>
              <a:t>c. The </a:t>
            </a:r>
            <a:r>
              <a:rPr lang="en-US" u="sng" dirty="0"/>
              <a:t>polar easterlies </a:t>
            </a:r>
            <a:r>
              <a:rPr lang="en-US" dirty="0"/>
              <a:t>are cold winds that blow from the east to the west near the North Pole and South Pole.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8. A(n) </a:t>
            </a:r>
            <a:r>
              <a:rPr lang="en-US" u="sng" dirty="0"/>
              <a:t>jet stream </a:t>
            </a:r>
            <a:r>
              <a:rPr lang="en-US" dirty="0"/>
              <a:t>is a narrow band of high winds that are commonly near the top of the troposphere. </a:t>
            </a:r>
          </a:p>
          <a:p>
            <a:r>
              <a:rPr lang="en-US" dirty="0"/>
              <a:t>a. Jet streams flow from the </a:t>
            </a:r>
            <a:r>
              <a:rPr lang="en-US" u="sng" dirty="0"/>
              <a:t>west</a:t>
            </a:r>
            <a:r>
              <a:rPr lang="en-US" dirty="0"/>
              <a:t> at up to 300 km/h, often making large loops from north to south. </a:t>
            </a:r>
          </a:p>
          <a:p>
            <a:r>
              <a:rPr lang="en-US" dirty="0"/>
              <a:t>b. Jet streams influence </a:t>
            </a:r>
            <a:r>
              <a:rPr lang="en-US" u="sng" dirty="0"/>
              <a:t>weather</a:t>
            </a:r>
            <a:r>
              <a:rPr lang="en-US" dirty="0"/>
              <a:t>, moving cold air from the poles toward the equator. </a:t>
            </a:r>
          </a:p>
        </p:txBody>
      </p:sp>
    </p:spTree>
    <p:extLst>
      <p:ext uri="{BB962C8B-B14F-4D97-AF65-F5344CB8AC3E}">
        <p14:creationId xmlns:p14="http://schemas.microsoft.com/office/powerpoint/2010/main" val="9777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C. Local Winds </a:t>
            </a:r>
          </a:p>
          <a:p>
            <a:r>
              <a:rPr lang="en-US" dirty="0"/>
              <a:t>1. </a:t>
            </a:r>
            <a:r>
              <a:rPr lang="en-US" u="sng" dirty="0"/>
              <a:t>Local winds</a:t>
            </a:r>
            <a:r>
              <a:rPr lang="en-US" dirty="0"/>
              <a:t> occur when air pressure differs from one location to another. </a:t>
            </a:r>
          </a:p>
          <a:p>
            <a:r>
              <a:rPr lang="en-US" dirty="0"/>
              <a:t>2. A(n) </a:t>
            </a:r>
            <a:r>
              <a:rPr lang="en-US" u="sng" dirty="0"/>
              <a:t>sea breeze </a:t>
            </a:r>
            <a:r>
              <a:rPr lang="en-US" dirty="0"/>
              <a:t>is a wind that blows from the sea to the land due to local temperature and air pressure differences. </a:t>
            </a:r>
          </a:p>
          <a:p>
            <a:r>
              <a:rPr lang="en-US" dirty="0"/>
              <a:t>a. On a sunny day, the air over land warms and </a:t>
            </a:r>
            <a:r>
              <a:rPr lang="en-US" u="sng" dirty="0"/>
              <a:t>rises</a:t>
            </a:r>
            <a:r>
              <a:rPr lang="en-US" dirty="0"/>
              <a:t>, creating an area of </a:t>
            </a:r>
            <a:r>
              <a:rPr lang="en-US" u="sng" dirty="0"/>
              <a:t>low</a:t>
            </a:r>
            <a:r>
              <a:rPr lang="en-US" dirty="0"/>
              <a:t> pressure. The air over the ocean does not warm as much; this cool air sinks, creating an area of </a:t>
            </a:r>
            <a:r>
              <a:rPr lang="en-US" u="sng" dirty="0"/>
              <a:t>high </a:t>
            </a:r>
            <a:r>
              <a:rPr lang="en-US" dirty="0"/>
              <a:t>pressure. </a:t>
            </a:r>
          </a:p>
          <a:p>
            <a:r>
              <a:rPr lang="en-US" dirty="0"/>
              <a:t>b. The contrast in pressure causes a(n)</a:t>
            </a:r>
            <a:r>
              <a:rPr lang="en-US" u="sng" dirty="0"/>
              <a:t> cool </a:t>
            </a:r>
            <a:r>
              <a:rPr lang="en-US" dirty="0"/>
              <a:t>wind to blow across the water toward the land.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690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9-20-17 Wednesday 5 minutes </vt:lpstr>
      <vt:lpstr>Today Agenda</vt:lpstr>
      <vt:lpstr>Read to Learn </vt:lpstr>
      <vt:lpstr>Content Vocabulary </vt:lpstr>
      <vt:lpstr>Lesson Outline</vt:lpstr>
      <vt:lpstr>Lesson Outline </vt:lpstr>
      <vt:lpstr>Lesson Outline </vt:lpstr>
      <vt:lpstr>Lesson Outline </vt:lpstr>
      <vt:lpstr>Lesson Outline </vt:lpstr>
      <vt:lpstr>Lesson Outline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9-20-17 Wednesday 5 minutes </dc:title>
  <dc:creator>TMSA</dc:creator>
  <cp:lastModifiedBy>TMSA</cp:lastModifiedBy>
  <cp:revision>11</cp:revision>
  <dcterms:created xsi:type="dcterms:W3CDTF">2006-08-16T00:00:00Z</dcterms:created>
  <dcterms:modified xsi:type="dcterms:W3CDTF">2017-09-20T13:39:40Z</dcterms:modified>
</cp:coreProperties>
</file>