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4lg8UfY5D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10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9/25/18 Tuesday Warm Up 4 min</a:t>
            </a:r>
            <a:br>
              <a:rPr lang="en-US" dirty="0" smtClean="0"/>
            </a:br>
            <a:r>
              <a:rPr lang="en-US" sz="4000" dirty="0" smtClean="0"/>
              <a:t>Write type of air masses and describe them.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56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(School to Home)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2- Weather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Bell Ringer 4 min</a:t>
            </a:r>
          </a:p>
          <a:p>
            <a:r>
              <a:rPr lang="en-US" dirty="0" smtClean="0"/>
              <a:t>2) Lesson Vocabulary (Science Journal) 10 min  </a:t>
            </a:r>
          </a:p>
          <a:p>
            <a:r>
              <a:rPr lang="en-US" dirty="0" smtClean="0"/>
              <a:t>3) Lesson Outline (Worksheet) 10 min </a:t>
            </a:r>
          </a:p>
          <a:p>
            <a:r>
              <a:rPr lang="en-US" dirty="0" smtClean="0"/>
              <a:t>4) Content Practice </a:t>
            </a:r>
            <a:r>
              <a:rPr lang="en-US" dirty="0"/>
              <a:t>(Worksheet</a:t>
            </a:r>
            <a:r>
              <a:rPr lang="en-US" dirty="0" smtClean="0"/>
              <a:t>) 10 min </a:t>
            </a:r>
          </a:p>
          <a:p>
            <a:r>
              <a:rPr lang="en-US" dirty="0" smtClean="0"/>
              <a:t>5) Video (3 min) 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Plicker</a:t>
            </a:r>
            <a:r>
              <a:rPr lang="en-US" dirty="0" smtClean="0"/>
              <a:t> ( 7 min ) </a:t>
            </a:r>
          </a:p>
          <a:p>
            <a:r>
              <a:rPr lang="en-US" dirty="0" smtClean="0"/>
              <a:t>7) Homework ( Home To School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Vocabulary (Lesson 2)- 10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15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air </a:t>
            </a:r>
            <a:r>
              <a:rPr lang="en-US" sz="2400" b="1" dirty="0"/>
              <a:t>mass </a:t>
            </a:r>
            <a:r>
              <a:rPr lang="en-US" sz="2400" dirty="0"/>
              <a:t>large body of air with distinct temperature and moisture characteristics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blizzard</a:t>
            </a:r>
            <a:r>
              <a:rPr lang="en-US" sz="2400" dirty="0" smtClean="0"/>
              <a:t> </a:t>
            </a:r>
            <a:r>
              <a:rPr lang="en-US" sz="2400" dirty="0"/>
              <a:t>violent winter storm characterized by freezing temperatures, strong winds, and blowing snow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dominate</a:t>
            </a:r>
            <a:r>
              <a:rPr lang="en-US" sz="2400" dirty="0" smtClean="0"/>
              <a:t> </a:t>
            </a:r>
            <a:r>
              <a:rPr lang="en-US" sz="2400" dirty="0"/>
              <a:t>to exert the guiding influence on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front</a:t>
            </a:r>
            <a:r>
              <a:rPr lang="en-US" sz="2400" dirty="0" smtClean="0"/>
              <a:t> </a:t>
            </a:r>
            <a:r>
              <a:rPr lang="en-US" sz="2400" dirty="0"/>
              <a:t>boundary between two air masses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high-pressure </a:t>
            </a:r>
            <a:r>
              <a:rPr lang="en-US" sz="2400" b="1" dirty="0"/>
              <a:t>system </a:t>
            </a:r>
            <a:r>
              <a:rPr lang="en-US" sz="2400" dirty="0"/>
              <a:t>large body of circulating air that has high pressure at its center and lower pressure on the outside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hurricane</a:t>
            </a:r>
            <a:r>
              <a:rPr lang="en-US" sz="2400" dirty="0" smtClean="0"/>
              <a:t> </a:t>
            </a:r>
            <a:r>
              <a:rPr lang="en-US" sz="2400" dirty="0"/>
              <a:t>intense tropical storm with winds exceeding 119 km/h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low-pressure </a:t>
            </a:r>
            <a:r>
              <a:rPr lang="en-US" sz="2400" b="1" dirty="0"/>
              <a:t>system </a:t>
            </a:r>
            <a:r>
              <a:rPr lang="en-US" sz="2400" dirty="0"/>
              <a:t>large body of circulating air that has low pressure at its center and higher pressure on the outside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tornado </a:t>
            </a:r>
            <a:r>
              <a:rPr lang="en-US" sz="2400" dirty="0"/>
              <a:t>violent, whirling column of air that comes in contact with the ground</a:t>
            </a:r>
          </a:p>
        </p:txBody>
      </p:sp>
    </p:spTree>
    <p:extLst>
      <p:ext uri="{BB962C8B-B14F-4D97-AF65-F5344CB8AC3E}">
        <p14:creationId xmlns:p14="http://schemas.microsoft.com/office/powerpoint/2010/main" val="13114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/>
              <a:t>Lesson Outline for Teaching Lesson 2: Weather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A. Pressure Systems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. A(n</a:t>
            </a:r>
            <a:r>
              <a:rPr lang="en-US" sz="1800" b="1" u="sng" dirty="0"/>
              <a:t>) low-pressure system </a:t>
            </a:r>
            <a:r>
              <a:rPr lang="en-US" sz="1800" dirty="0"/>
              <a:t>is a large body of circulating air that has low pressure at its center and higher pressure on the outside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a. Air moves from </a:t>
            </a:r>
            <a:r>
              <a:rPr lang="en-US" sz="1800" b="1" u="sng" dirty="0"/>
              <a:t>high</a:t>
            </a:r>
            <a:r>
              <a:rPr lang="en-US" sz="1800" dirty="0"/>
              <a:t> pressure to low pressure.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b</a:t>
            </a:r>
            <a:r>
              <a:rPr lang="en-US" sz="1800" dirty="0"/>
              <a:t>. In a low-pressure system, air moves away from the </a:t>
            </a:r>
            <a:r>
              <a:rPr lang="en-US" sz="1800" b="1" u="sng" dirty="0"/>
              <a:t>outside</a:t>
            </a:r>
            <a:r>
              <a:rPr lang="en-US" sz="1800" dirty="0"/>
              <a:t> of the system.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</a:t>
            </a:r>
            <a:r>
              <a:rPr lang="en-US" sz="1800" dirty="0"/>
              <a:t>. Air in the center of the system </a:t>
            </a:r>
            <a:r>
              <a:rPr lang="en-US" sz="1800" b="1" u="sng" dirty="0"/>
              <a:t>rises</a:t>
            </a:r>
            <a:r>
              <a:rPr lang="en-US" sz="1800" dirty="0"/>
              <a:t>, and the water vapor in it condenses and forms clouds.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</a:t>
            </a:r>
            <a:r>
              <a:rPr lang="en-US" sz="1800" dirty="0"/>
              <a:t>. A(n) </a:t>
            </a:r>
            <a:r>
              <a:rPr lang="en-US" sz="1800" b="1" u="sng" dirty="0"/>
              <a:t>high-pressure system </a:t>
            </a:r>
            <a:r>
              <a:rPr lang="en-US" sz="1800" dirty="0"/>
              <a:t>is a large body of circulating air that has high pressure at its center and lower pressure on the outside. 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High-pressure </a:t>
            </a:r>
            <a:r>
              <a:rPr lang="en-US" sz="1800" dirty="0"/>
              <a:t>air at the center </a:t>
            </a:r>
            <a:r>
              <a:rPr lang="en-US" sz="1800" b="1" u="sng" dirty="0"/>
              <a:t>sinks</a:t>
            </a:r>
            <a:r>
              <a:rPr lang="en-US" sz="1800" dirty="0"/>
              <a:t> and moves toward low-pressure areas. 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b</a:t>
            </a:r>
            <a:r>
              <a:rPr lang="en-US" sz="1800" dirty="0"/>
              <a:t>. High-pressure systems bring </a:t>
            </a:r>
            <a:r>
              <a:rPr lang="en-US" sz="1800" b="1" u="sng" dirty="0"/>
              <a:t>clear</a:t>
            </a:r>
            <a:r>
              <a:rPr lang="en-US" sz="1800" dirty="0"/>
              <a:t> skies.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B</a:t>
            </a:r>
            <a:r>
              <a:rPr lang="en-US" sz="1800" b="1" dirty="0"/>
              <a:t>. Air Masses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. </a:t>
            </a:r>
            <a:r>
              <a:rPr lang="en-US" sz="1800" b="1" u="sng" dirty="0"/>
              <a:t>Air masses </a:t>
            </a:r>
            <a:r>
              <a:rPr lang="en-US" sz="1800" dirty="0"/>
              <a:t>are large bodies of air that have distinct temperature and moisture characteristics.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</a:t>
            </a:r>
            <a:r>
              <a:rPr lang="en-US" sz="1800" dirty="0"/>
              <a:t>. An air mass forms when a(n</a:t>
            </a:r>
            <a:r>
              <a:rPr lang="en-US" sz="1800" b="1" u="sng" dirty="0"/>
              <a:t>) high-pressure </a:t>
            </a:r>
            <a:r>
              <a:rPr lang="en-US" sz="1800" dirty="0"/>
              <a:t>system lingers in one area for a few days.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</a:t>
            </a:r>
            <a:r>
              <a:rPr lang="en-US" sz="1800" dirty="0"/>
              <a:t>. Continental polar air masses are </a:t>
            </a:r>
            <a:r>
              <a:rPr lang="en-US" sz="1800" b="1" u="sng" dirty="0"/>
              <a:t>cold</a:t>
            </a:r>
            <a:r>
              <a:rPr lang="en-US" sz="1800" dirty="0"/>
              <a:t> and </a:t>
            </a:r>
            <a:r>
              <a:rPr lang="en-US" sz="1800" b="1" u="sng" dirty="0"/>
              <a:t>dry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b</a:t>
            </a:r>
            <a:r>
              <a:rPr lang="en-US" sz="1800" dirty="0"/>
              <a:t>. </a:t>
            </a:r>
            <a:r>
              <a:rPr lang="en-US" sz="1800" b="1" u="sng" dirty="0"/>
              <a:t>Maritime tropical </a:t>
            </a:r>
            <a:r>
              <a:rPr lang="en-US" sz="1800" dirty="0"/>
              <a:t>air masses are warm and humid.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</a:t>
            </a:r>
            <a:r>
              <a:rPr lang="en-US" sz="1800" dirty="0"/>
              <a:t>. </a:t>
            </a:r>
            <a:r>
              <a:rPr lang="en-US" sz="1800" b="1" u="sng" dirty="0"/>
              <a:t>Arctic</a:t>
            </a:r>
            <a:r>
              <a:rPr lang="en-US" sz="1800" dirty="0"/>
              <a:t> air masses are very cold and dry. They form over </a:t>
            </a:r>
            <a:r>
              <a:rPr lang="en-US" sz="1800" b="1" u="sng" dirty="0"/>
              <a:t>continents</a:t>
            </a:r>
            <a:r>
              <a:rPr lang="en-US" sz="1800" dirty="0"/>
              <a:t> or arctic ice.</a:t>
            </a:r>
          </a:p>
        </p:txBody>
      </p:sp>
    </p:spTree>
    <p:extLst>
      <p:ext uri="{BB962C8B-B14F-4D97-AF65-F5344CB8AC3E}">
        <p14:creationId xmlns:p14="http://schemas.microsoft.com/office/powerpoint/2010/main" val="30735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 weather </a:t>
            </a:r>
            <a:r>
              <a:rPr lang="en-US" b="1" u="sng" dirty="0"/>
              <a:t>front</a:t>
            </a:r>
            <a:r>
              <a:rPr lang="en-US" dirty="0"/>
              <a:t> is the boundary between two air masses.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u="sng" dirty="0"/>
              <a:t>cold</a:t>
            </a:r>
            <a:r>
              <a:rPr lang="en-US" dirty="0"/>
              <a:t> front forms when a colder air mass moves toward a warmer air mass. It often brings severe </a:t>
            </a:r>
            <a:r>
              <a:rPr lang="en-US" b="1" u="sng" dirty="0"/>
              <a:t>storms</a:t>
            </a:r>
            <a:r>
              <a:rPr lang="en-US" dirty="0"/>
              <a:t> and cooler temperatures.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A(n) </a:t>
            </a:r>
            <a:r>
              <a:rPr lang="en-US" b="1" u="sng" dirty="0"/>
              <a:t>warm</a:t>
            </a:r>
            <a:r>
              <a:rPr lang="en-US" dirty="0"/>
              <a:t> front forms when a warmer air mass moves toward a cooler air mass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As the warm air rises, water vapor condenses, and </a:t>
            </a:r>
            <a:r>
              <a:rPr lang="en-US" b="1" u="sng" dirty="0"/>
              <a:t>precipitation</a:t>
            </a:r>
            <a:r>
              <a:rPr lang="en-US" dirty="0"/>
              <a:t> often occurs.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 warm front brings </a:t>
            </a:r>
            <a:r>
              <a:rPr lang="en-US" b="1" u="sng" dirty="0"/>
              <a:t>warmer</a:t>
            </a:r>
            <a:r>
              <a:rPr lang="en-US" dirty="0"/>
              <a:t> temperatures and shifting winds.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A(n) </a:t>
            </a:r>
            <a:r>
              <a:rPr lang="en-US" b="1" u="sng" dirty="0"/>
              <a:t>stationary</a:t>
            </a:r>
            <a:r>
              <a:rPr lang="en-US" dirty="0"/>
              <a:t> front forms when the boundary between two air masses stalls. It brings </a:t>
            </a:r>
            <a:r>
              <a:rPr lang="en-US" b="1" u="sng" dirty="0"/>
              <a:t>cloudy</a:t>
            </a:r>
            <a:r>
              <a:rPr lang="en-US" dirty="0"/>
              <a:t> skies and light rain. </a:t>
            </a:r>
            <a:endParaRPr lang="en-US" dirty="0" smtClean="0"/>
          </a:p>
          <a:p>
            <a:pPr marL="0" indent="0" algn="ctr">
              <a:buNone/>
            </a:pPr>
            <a:r>
              <a:rPr lang="en-US" sz="3400" b="1" dirty="0" smtClean="0"/>
              <a:t>D. Severe Weather 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 low-pressure system can provide the warm temperatures, moisture, and rising air needed for a(n) </a:t>
            </a:r>
            <a:r>
              <a:rPr lang="en-US" b="1" u="sng" dirty="0"/>
              <a:t>thunderstorm</a:t>
            </a:r>
            <a:r>
              <a:rPr lang="en-US" dirty="0"/>
              <a:t> to form.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</a:t>
            </a:r>
            <a:r>
              <a:rPr lang="en-US" b="1" u="sng" dirty="0"/>
              <a:t>cumulus</a:t>
            </a:r>
            <a:r>
              <a:rPr lang="en-US" dirty="0"/>
              <a:t> stage of a thunderstorm starts with cloud formation and updrafts.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</a:t>
            </a:r>
            <a:r>
              <a:rPr lang="en-US" b="1" u="sng" dirty="0"/>
              <a:t>mature</a:t>
            </a:r>
            <a:r>
              <a:rPr lang="en-US" dirty="0"/>
              <a:t> stage of a thunderstorm contains heavy winds, rain, and lightning.</a:t>
            </a:r>
          </a:p>
        </p:txBody>
      </p:sp>
    </p:spTree>
    <p:extLst>
      <p:ext uri="{BB962C8B-B14F-4D97-AF65-F5344CB8AC3E}">
        <p14:creationId xmlns:p14="http://schemas.microsoft.com/office/powerpoint/2010/main" val="5250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Severe Weather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6" y="838200"/>
            <a:ext cx="90678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c. During the </a:t>
            </a:r>
            <a:r>
              <a:rPr lang="en-US" b="1" u="sng" dirty="0"/>
              <a:t>dissipation</a:t>
            </a:r>
            <a:r>
              <a:rPr lang="en-US" dirty="0"/>
              <a:t> stage of a thunderstorm, wind and rain subside.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Lightning is caused by oppositely </a:t>
            </a:r>
            <a:r>
              <a:rPr lang="en-US" b="1" u="sng" dirty="0"/>
              <a:t>charged</a:t>
            </a:r>
            <a:r>
              <a:rPr lang="en-US" dirty="0"/>
              <a:t> particles in clouds and on the ground.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 violent, whirling column of air that contacts the ground is a(n) </a:t>
            </a:r>
            <a:r>
              <a:rPr lang="en-US" b="1" u="sng" dirty="0"/>
              <a:t>tornado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Tornadoes form when updrafts from thunderstorms begin to </a:t>
            </a:r>
            <a:r>
              <a:rPr lang="en-US" b="1" u="sng" dirty="0"/>
              <a:t>rotate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b="1" u="sng" dirty="0"/>
              <a:t>Tornado Alley</a:t>
            </a:r>
            <a:r>
              <a:rPr lang="en-US" dirty="0"/>
              <a:t> is the name for the part of the United States that has the most tornadoes.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A(n) </a:t>
            </a:r>
            <a:r>
              <a:rPr lang="en-US" b="1" u="sng" dirty="0"/>
              <a:t>hurricane</a:t>
            </a:r>
            <a:r>
              <a:rPr lang="en-US" dirty="0"/>
              <a:t> is an intense tropical storm with winds exceeding 119 km per hour.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Hurricanes typically form in late summer over warm, tropical </a:t>
            </a:r>
            <a:r>
              <a:rPr lang="en-US" b="1" u="sng" dirty="0"/>
              <a:t>oceans</a:t>
            </a:r>
            <a:r>
              <a:rPr lang="en-US" dirty="0"/>
              <a:t> and are the largest type of severe storm.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a hurricane moves over land or </a:t>
            </a:r>
            <a:r>
              <a:rPr lang="en-US" b="1" u="sng" dirty="0"/>
              <a:t>cold</a:t>
            </a:r>
            <a:r>
              <a:rPr lang="en-US" dirty="0"/>
              <a:t> water, it loses energy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4. A(n) </a:t>
            </a:r>
            <a:r>
              <a:rPr lang="en-US" b="1" u="sng" dirty="0"/>
              <a:t>blizzard</a:t>
            </a:r>
            <a:r>
              <a:rPr lang="en-US" dirty="0"/>
              <a:t> is a severe winter storm, characterized by freezing temperatures, strong winds, and blowing snow.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The U.S. National Weather Service issues a(n) </a:t>
            </a:r>
            <a:r>
              <a:rPr lang="en-US" b="1" u="sng" dirty="0"/>
              <a:t>watch</a:t>
            </a:r>
            <a:r>
              <a:rPr lang="en-US" dirty="0"/>
              <a:t> when severe weather is possible. It issues a(n) </a:t>
            </a:r>
            <a:r>
              <a:rPr lang="en-US" b="1" u="sng" dirty="0"/>
              <a:t>warning</a:t>
            </a:r>
            <a:r>
              <a:rPr lang="en-US" dirty="0"/>
              <a:t> when severe weather is already occurring.</a:t>
            </a:r>
          </a:p>
        </p:txBody>
      </p:sp>
    </p:spTree>
    <p:extLst>
      <p:ext uri="{BB962C8B-B14F-4D97-AF65-F5344CB8AC3E}">
        <p14:creationId xmlns:p14="http://schemas.microsoft.com/office/powerpoint/2010/main" val="12472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1–5. (in any order) freezing rain, tornadoes, hurricanes, blizzards, thunderstorms </a:t>
            </a:r>
            <a:endParaRPr lang="en-US" dirty="0" smtClean="0"/>
          </a:p>
          <a:p>
            <a:r>
              <a:rPr lang="en-US" dirty="0" smtClean="0"/>
              <a:t>6–7</a:t>
            </a:r>
            <a:r>
              <a:rPr lang="en-US" dirty="0"/>
              <a:t>. (in either order) temperature</a:t>
            </a:r>
            <a:r>
              <a:rPr lang="en-US"/>
              <a:t>, </a:t>
            </a:r>
            <a:r>
              <a:rPr lang="en-US" smtClean="0"/>
              <a:t>humidity</a:t>
            </a:r>
          </a:p>
          <a:p>
            <a:r>
              <a:rPr lang="en-US" smtClean="0"/>
              <a:t> </a:t>
            </a:r>
            <a:r>
              <a:rPr lang="en-US" dirty="0"/>
              <a:t>8–11. (in any order) cold front, warm front, stationary front, occluded front</a:t>
            </a:r>
          </a:p>
        </p:txBody>
      </p:sp>
    </p:spTree>
    <p:extLst>
      <p:ext uri="{BB962C8B-B14F-4D97-AF65-F5344CB8AC3E}">
        <p14:creationId xmlns:p14="http://schemas.microsoft.com/office/powerpoint/2010/main" val="170913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Content Practice </a:t>
            </a:r>
            <a:r>
              <a:rPr lang="en-US" dirty="0" smtClean="0"/>
              <a:t>B </a:t>
            </a:r>
            <a:r>
              <a:rPr lang="en-US" dirty="0"/>
              <a:t>(page 31)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hurricane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air mass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maritime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front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low-pressure system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denser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warm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occluded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thunderstorm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thunder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</a:t>
            </a:r>
            <a:r>
              <a:rPr lang="en-US" dirty="0"/>
              <a:t>. continental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</a:t>
            </a:r>
            <a:r>
              <a:rPr lang="en-US" dirty="0"/>
              <a:t>. tornadoes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</a:t>
            </a:r>
            <a:r>
              <a:rPr lang="en-US" dirty="0"/>
              <a:t>. tropical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</a:t>
            </a:r>
            <a:r>
              <a:rPr lang="en-US" dirty="0"/>
              <a:t>. hurricane</a:t>
            </a:r>
          </a:p>
        </p:txBody>
      </p:sp>
    </p:spTree>
    <p:extLst>
      <p:ext uri="{BB962C8B-B14F-4D97-AF65-F5344CB8AC3E}">
        <p14:creationId xmlns:p14="http://schemas.microsoft.com/office/powerpoint/2010/main" val="89546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www.youtube.com/watch?v=o4lg8UfY5DM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882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9/25/18 Tuesday Warm Up 4 min Write type of air masses and describe them. </vt:lpstr>
      <vt:lpstr>Today Agenda</vt:lpstr>
      <vt:lpstr>Lesson Vocabulary (Lesson 2)- 10 min </vt:lpstr>
      <vt:lpstr>Lesson Outline for Teaching Lesson 2: Weather Patterns</vt:lpstr>
      <vt:lpstr>C. Fronts</vt:lpstr>
      <vt:lpstr>D. Severe Weather  </vt:lpstr>
      <vt:lpstr>Content Practice A</vt:lpstr>
      <vt:lpstr>Content Practice B (page 31) </vt:lpstr>
      <vt:lpstr>Video</vt:lpstr>
      <vt:lpstr>Plicker</vt:lpstr>
      <vt:lpstr>Homework (School to Home)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ilbay</dc:creator>
  <cp:lastModifiedBy>Ahmet ilbay</cp:lastModifiedBy>
  <cp:revision>7</cp:revision>
  <dcterms:created xsi:type="dcterms:W3CDTF">2006-08-16T00:00:00Z</dcterms:created>
  <dcterms:modified xsi:type="dcterms:W3CDTF">2018-09-25T13:54:19Z</dcterms:modified>
</cp:coreProperties>
</file>