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2"/>
  </p:sldMasterIdLst>
  <p:notesMasterIdLst>
    <p:notesMasterId r:id="rId31"/>
  </p:notesMasterIdLst>
  <p:handoutMasterIdLst>
    <p:handoutMasterId r:id="rId32"/>
  </p:handoutMasterIdLst>
  <p:sldIdLst>
    <p:sldId id="289" r:id="rId3"/>
    <p:sldId id="288" r:id="rId4"/>
    <p:sldId id="269" r:id="rId5"/>
    <p:sldId id="296" r:id="rId6"/>
    <p:sldId id="271" r:id="rId7"/>
    <p:sldId id="272" r:id="rId8"/>
    <p:sldId id="279" r:id="rId9"/>
    <p:sldId id="282" r:id="rId10"/>
    <p:sldId id="273" r:id="rId11"/>
    <p:sldId id="283" r:id="rId12"/>
    <p:sldId id="280" r:id="rId13"/>
    <p:sldId id="285" r:id="rId14"/>
    <p:sldId id="274" r:id="rId15"/>
    <p:sldId id="281" r:id="rId16"/>
    <p:sldId id="290" r:id="rId17"/>
    <p:sldId id="287" r:id="rId18"/>
    <p:sldId id="284" r:id="rId19"/>
    <p:sldId id="291" r:id="rId20"/>
    <p:sldId id="293" r:id="rId21"/>
    <p:sldId id="294" r:id="rId22"/>
    <p:sldId id="292" r:id="rId23"/>
    <p:sldId id="278" r:id="rId24"/>
    <p:sldId id="297" r:id="rId25"/>
    <p:sldId id="298" r:id="rId26"/>
    <p:sldId id="299" r:id="rId27"/>
    <p:sldId id="300" r:id="rId28"/>
    <p:sldId id="301" r:id="rId29"/>
    <p:sldId id="302" r:id="rId30"/>
  </p:sldIdLst>
  <p:sldSz cx="9144000" cy="6858000" type="screen4x3"/>
  <p:notesSz cx="6950075" cy="9236075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FFCC"/>
    <a:srgbClr val="00CC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4812" autoAdjust="0"/>
  </p:normalViewPr>
  <p:slideViewPr>
    <p:cSldViewPr snapToGrid="0">
      <p:cViewPr>
        <p:scale>
          <a:sx n="60" d="100"/>
          <a:sy n="60" d="100"/>
        </p:scale>
        <p:origin x="-396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753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38242-B0F3-4420-AAC4-CFF33667DE48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353C6-F47E-4AA1-AB9D-97EBBCD07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69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668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8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fld id="{541191D7-EAA8-4D00-8B90-2FC6F2F344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472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00981E-A192-4565-8C95-CF637B1DA64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FF7EEF2-C9E9-4B2D-A05C-BBB4CA1815A8}" type="slidenum">
              <a:rPr lang="en-US" altLang="en-US" smtClean="0"/>
              <a:pPr/>
              <a:t>24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C791A2B-A3E3-4F44-B450-44A7750F7F15}" type="slidenum">
              <a:rPr lang="en-US" altLang="en-US" smtClean="0"/>
              <a:pPr/>
              <a:t>28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0362A8-7457-4034-8C7E-8FDBAB89DDA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7324CB-E96B-45E7-93E4-2510A1C0D54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37E21F-097C-4B83-822B-F6FFB6D28B83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3E8DC0-7A4D-4CC5-BE07-13D3C0CCD50F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3C92BB-CA2C-4833-954E-AF31BF83BAF6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3D77D2-CE48-43AB-B8A3-9FA95B0DD4E1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91D7-EAA8-4D00-8B90-2FC6F2F3449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39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861DB58-A851-4BF7-8D43-9689B52A82C9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80B0D17D-2647-4266-9487-0CA541A3F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8B10A-B675-4087-9034-9B2183FA19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8508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D3488-233A-4527-AB2B-86B08BC2E4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54234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9DD91-C94B-4410-B8E2-C31341F4D5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1002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5449" y="4406900"/>
            <a:ext cx="679926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5449" y="2906713"/>
            <a:ext cx="679926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CDFB7-BA1E-400C-A6DB-42D5818B1D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09286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1D494-68BC-407F-AF65-AB0F97113B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46766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4" y="274638"/>
            <a:ext cx="722947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7324" y="1535113"/>
            <a:ext cx="345757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7324" y="2174875"/>
            <a:ext cx="34671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4925" y="1535113"/>
            <a:ext cx="35718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4925" y="2174875"/>
            <a:ext cx="35718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E3192-E4CE-48D6-A6F2-6D2A272381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559336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38FEF-6213-4598-919E-2C5D33C169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75712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107C3-E985-4DC2-8886-570CDD1DCD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71720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273050"/>
            <a:ext cx="403859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6375" y="144462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7DE84-1273-4261-A7F9-101789AABE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97934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641826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7" y="612775"/>
            <a:ext cx="640873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641826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4E99E-F311-4DF1-948C-EE093CE6CF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21146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fld id="{DD1F01D4-9524-4813-B564-656FF752D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dicipline.docx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hyperlink" Target="Weekly%20Bell%20Ringers%20-%20Science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 altLang="en-US" sz="4400" dirty="0"/>
              <a:t>CLASSROOM </a:t>
            </a:r>
            <a:r>
              <a:rPr lang="en-US" altLang="en-US" sz="4400" dirty="0" smtClean="0"/>
              <a:t>PROCEDURES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581400"/>
            <a:ext cx="6400800" cy="1447800"/>
          </a:xfrm>
          <a:ln/>
        </p:spPr>
        <p:txBody>
          <a:bodyPr/>
          <a:lstStyle/>
          <a:p>
            <a:r>
              <a:rPr lang="en-US" altLang="en-US" sz="3600" b="1" dirty="0"/>
              <a:t>Mr. </a:t>
            </a:r>
            <a:r>
              <a:rPr lang="en-US" altLang="en-US" sz="3600" b="1" dirty="0" err="1" smtClean="0"/>
              <a:t>Ilbay’s</a:t>
            </a:r>
            <a:r>
              <a:rPr lang="en-US" altLang="en-US" sz="3600" b="1" dirty="0" smtClean="0"/>
              <a:t> </a:t>
            </a:r>
            <a:r>
              <a:rPr lang="en-US" altLang="en-US" sz="3600" b="1" dirty="0"/>
              <a:t>Classroom</a:t>
            </a:r>
          </a:p>
          <a:p>
            <a:r>
              <a:rPr lang="en-US" altLang="en-US" sz="2800" b="1" dirty="0" smtClean="0"/>
              <a:t>Triad Math and Science Academy</a:t>
            </a: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158464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build="p"/>
      <p:bldP spid="2051" grpI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80551" y="659809"/>
            <a:ext cx="5639115" cy="191961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500" dirty="0" smtClean="0">
                <a:latin typeface="Century Schoolbook" pitchFamily="18" charset="0"/>
              </a:rPr>
              <a:t>R</a:t>
            </a:r>
            <a:r>
              <a:rPr lang="en-US" sz="4000" dirty="0" smtClean="0">
                <a:latin typeface="Century Schoolbook" pitchFamily="18" charset="0"/>
              </a:rPr>
              <a:t>esponding to or </a:t>
            </a:r>
            <a:r>
              <a:rPr lang="en-US" sz="4000" dirty="0">
                <a:latin typeface="Century Schoolbook" pitchFamily="18" charset="0"/>
              </a:rPr>
              <a:t>a</a:t>
            </a:r>
            <a:r>
              <a:rPr lang="en-US" sz="4000" dirty="0" smtClean="0">
                <a:latin typeface="Century Schoolbook" pitchFamily="18" charset="0"/>
              </a:rPr>
              <a:t>sking questions </a:t>
            </a:r>
            <a:endParaRPr lang="en-US" sz="4000" dirty="0">
              <a:latin typeface="Century Schoolbook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336687" y="2653051"/>
            <a:ext cx="7344816" cy="341724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Raise your hand</a:t>
            </a:r>
            <a:endParaRPr lang="en-US" sz="2800" dirty="0"/>
          </a:p>
          <a:p>
            <a:pPr eaLnBrk="1" hangingPunct="1">
              <a:defRPr/>
            </a:pPr>
            <a:r>
              <a:rPr lang="en-US" sz="2800" dirty="0"/>
              <a:t>Wait to be called </a:t>
            </a:r>
            <a:r>
              <a:rPr lang="en-US" sz="2800" dirty="0" smtClean="0"/>
              <a:t>on ( Be patient it may take some time!!!)</a:t>
            </a:r>
            <a:endParaRPr lang="en-US" sz="2800" dirty="0"/>
          </a:p>
          <a:p>
            <a:pPr eaLnBrk="1" hangingPunct="1">
              <a:defRPr/>
            </a:pPr>
            <a:r>
              <a:rPr lang="en-US" sz="2800" dirty="0"/>
              <a:t>Ask your question or give your </a:t>
            </a:r>
            <a:r>
              <a:rPr lang="en-US" sz="2800" dirty="0" smtClean="0"/>
              <a:t>comment.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6404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Ask permission to speak by raising your hand. 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Ask questions related to the subject.  Other questions which are not related to the subject can be asked after instruction.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After instruction, make sure you understand the concept.  If not, ask questions by mentioning which part you didn’t understand.</a:t>
            </a:r>
          </a:p>
        </p:txBody>
      </p:sp>
      <p:pic>
        <p:nvPicPr>
          <p:cNvPr id="4" name="Picture 4" descr="j030125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690" y="187036"/>
            <a:ext cx="1830388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80551" y="659809"/>
            <a:ext cx="5639115" cy="191961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500" dirty="0" smtClean="0">
                <a:latin typeface="Century Schoolbook" pitchFamily="18" charset="0"/>
              </a:rPr>
              <a:t>R</a:t>
            </a:r>
            <a:r>
              <a:rPr lang="en-US" sz="4000" dirty="0" smtClean="0">
                <a:latin typeface="Century Schoolbook" pitchFamily="18" charset="0"/>
              </a:rPr>
              <a:t>esponding to or </a:t>
            </a:r>
            <a:r>
              <a:rPr lang="en-US" sz="4000" dirty="0">
                <a:latin typeface="Century Schoolbook" pitchFamily="18" charset="0"/>
              </a:rPr>
              <a:t>a</a:t>
            </a:r>
            <a:r>
              <a:rPr lang="en-US" sz="4000" dirty="0" smtClean="0">
                <a:latin typeface="Century Schoolbook" pitchFamily="18" charset="0"/>
              </a:rPr>
              <a:t>sking questions </a:t>
            </a:r>
            <a:endParaRPr lang="en-US" sz="4000" dirty="0">
              <a:latin typeface="Century Schoolbook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973996" y="2930142"/>
            <a:ext cx="7344816" cy="341724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Raise </a:t>
            </a:r>
            <a:r>
              <a:rPr lang="en-US" sz="2800" dirty="0"/>
              <a:t>your hand</a:t>
            </a:r>
          </a:p>
          <a:p>
            <a:pPr eaLnBrk="1" hangingPunct="1">
              <a:defRPr/>
            </a:pPr>
            <a:r>
              <a:rPr lang="en-US" sz="2800" dirty="0"/>
              <a:t>Wait to be called on</a:t>
            </a:r>
          </a:p>
          <a:p>
            <a:pPr eaLnBrk="1" hangingPunct="1">
              <a:defRPr/>
            </a:pPr>
            <a:r>
              <a:rPr lang="en-US" sz="2800" dirty="0"/>
              <a:t>Ask your question or give your comment</a:t>
            </a:r>
          </a:p>
        </p:txBody>
      </p:sp>
    </p:spTree>
    <p:extLst>
      <p:ext uri="{BB962C8B-B14F-4D97-AF65-F5344CB8AC3E}">
        <p14:creationId xmlns:p14="http://schemas.microsoft.com/office/powerpoint/2010/main" val="6385369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24084" y="597090"/>
            <a:ext cx="5650174" cy="1219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WHILE YOU ARE WORKING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774209" y="2133599"/>
            <a:ext cx="7064991" cy="4430973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defRPr/>
            </a:pPr>
            <a:r>
              <a:rPr lang="en-US" sz="3200" dirty="0">
                <a:effectLst/>
              </a:rPr>
              <a:t>Make sure you read or listen to the directions about your work and understand them.</a:t>
            </a:r>
          </a:p>
          <a:p>
            <a:pPr marL="457200" indent="-457200">
              <a:lnSpc>
                <a:spcPct val="80000"/>
              </a:lnSpc>
              <a:defRPr/>
            </a:pPr>
            <a:r>
              <a:rPr lang="en-US" sz="3200" dirty="0">
                <a:effectLst/>
              </a:rPr>
              <a:t>If you </a:t>
            </a:r>
            <a:r>
              <a:rPr lang="en-US" sz="3200" dirty="0" smtClean="0">
                <a:effectLst/>
              </a:rPr>
              <a:t>don’t </a:t>
            </a:r>
            <a:r>
              <a:rPr lang="en-US" sz="3200" dirty="0">
                <a:effectLst/>
              </a:rPr>
              <a:t>understand, ask help from other students sitting around </a:t>
            </a:r>
            <a:r>
              <a:rPr lang="en-US" sz="3200" dirty="0" smtClean="0">
                <a:effectLst/>
              </a:rPr>
              <a:t>you.  </a:t>
            </a:r>
            <a:r>
              <a:rPr lang="en-US" sz="3200" dirty="0">
                <a:effectLst/>
              </a:rPr>
              <a:t>If they also don’t understand, ask to the teacher to explain it.</a:t>
            </a:r>
          </a:p>
          <a:p>
            <a:pPr marL="457200" indent="-457200">
              <a:lnSpc>
                <a:spcPct val="80000"/>
              </a:lnSpc>
              <a:defRPr/>
            </a:pPr>
            <a:r>
              <a:rPr lang="en-US" sz="3200" dirty="0">
                <a:effectLst/>
              </a:rPr>
              <a:t>If you are asked to help, be polite and kind and offer your best.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n-US" sz="2000" dirty="0"/>
          </a:p>
        </p:txBody>
      </p:sp>
      <p:pic>
        <p:nvPicPr>
          <p:cNvPr id="1027" name="Picture 3" descr="C:\Users\bkaya\AppData\Local\Microsoft\Windows\Temporary Internet Files\Content.IE5\2EJMGNSX\MC900089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502" y="454025"/>
            <a:ext cx="1797050" cy="118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42576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60218"/>
            <a:ext cx="7010400" cy="907473"/>
          </a:xfrm>
        </p:spPr>
        <p:txBody>
          <a:bodyPr/>
          <a:lstStyle/>
          <a:p>
            <a:r>
              <a:rPr lang="en-US" dirty="0" smtClean="0"/>
              <a:t>WHILE YOU ARE 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764" y="1801091"/>
            <a:ext cx="7010400" cy="467894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defRPr/>
            </a:pPr>
            <a:r>
              <a:rPr lang="en-US" sz="3200" dirty="0" smtClean="0"/>
              <a:t>Talking to each other should be no louder than a whisper.  The person sitting on the other side of the room should not be interrupted by your noise.</a:t>
            </a:r>
          </a:p>
          <a:p>
            <a:pPr marL="457200" indent="-457200">
              <a:lnSpc>
                <a:spcPct val="80000"/>
              </a:lnSpc>
              <a:defRPr/>
            </a:pPr>
            <a:r>
              <a:rPr lang="en-US" sz="3200" dirty="0" smtClean="0"/>
              <a:t>Respect each other and be friendly.</a:t>
            </a:r>
          </a:p>
          <a:p>
            <a:pPr marL="457200" indent="-457200">
              <a:lnSpc>
                <a:spcPct val="80000"/>
              </a:lnSpc>
              <a:defRPr/>
            </a:pPr>
            <a:r>
              <a:rPr lang="en-US" sz="3200" dirty="0" smtClean="0"/>
              <a:t>Use your time wisely.  Put forth your best effort to finish your work on time.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C:\Users\bkaya\AppData\Local\Microsoft\Windows\Temporary Internet Files\Content.IE5\2EJMGNSX\MC900089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950" y="537153"/>
            <a:ext cx="1797050" cy="118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79634" y="367862"/>
            <a:ext cx="7010400" cy="838200"/>
          </a:xfrm>
        </p:spPr>
        <p:txBody>
          <a:bodyPr/>
          <a:lstStyle/>
          <a:p>
            <a:r>
              <a:rPr lang="en-US" altLang="en-US" dirty="0"/>
              <a:t>AFTER </a:t>
            </a:r>
            <a:br>
              <a:rPr lang="en-US" altLang="en-US" dirty="0"/>
            </a:br>
            <a:r>
              <a:rPr lang="en-US" altLang="en-US" dirty="0"/>
              <a:t>YOU ARE DONE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395412"/>
            <a:ext cx="6939013" cy="5005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dirty="0">
                <a:latin typeface="Footlight MT Light" pitchFamily="18" charset="0"/>
              </a:rPr>
              <a:t>Check your work and the directions one more time to see if you missed anything or did something incorrectly. </a:t>
            </a:r>
          </a:p>
          <a:p>
            <a:pPr>
              <a:lnSpc>
                <a:spcPct val="90000"/>
              </a:lnSpc>
            </a:pPr>
            <a:r>
              <a:rPr lang="en-US" altLang="en-US" sz="3600" dirty="0">
                <a:latin typeface="Footlight MT Light" pitchFamily="18" charset="0"/>
              </a:rPr>
              <a:t>If the assignment is to be turned in, do so. </a:t>
            </a:r>
          </a:p>
          <a:p>
            <a:pPr>
              <a:lnSpc>
                <a:spcPct val="90000"/>
              </a:lnSpc>
            </a:pPr>
            <a:r>
              <a:rPr lang="en-US" altLang="en-US" sz="3600" dirty="0">
                <a:latin typeface="Footlight MT Light" pitchFamily="18" charset="0"/>
              </a:rPr>
              <a:t>Start your reading session. (Read your book, scientific magazine, etc.) </a:t>
            </a:r>
          </a:p>
        </p:txBody>
      </p:sp>
      <p:pic>
        <p:nvPicPr>
          <p:cNvPr id="30724" name="Picture 4" descr="MCj015699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52400"/>
            <a:ext cx="1725613" cy="174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21389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436" y="1009650"/>
            <a:ext cx="4639648" cy="838200"/>
          </a:xfrm>
        </p:spPr>
        <p:txBody>
          <a:bodyPr/>
          <a:lstStyle/>
          <a:p>
            <a:r>
              <a:rPr lang="en-US" dirty="0" smtClean="0"/>
              <a:t>When you need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953" y="2514530"/>
            <a:ext cx="7010400" cy="4572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When you need help,</a:t>
            </a:r>
          </a:p>
          <a:p>
            <a:r>
              <a:rPr lang="en-US" dirty="0">
                <a:solidFill>
                  <a:schemeClr val="tx1"/>
                </a:solidFill>
              </a:rPr>
              <a:t>raise your hand for two seconds silently </a:t>
            </a:r>
          </a:p>
          <a:p>
            <a:r>
              <a:rPr lang="en-US" dirty="0">
                <a:solidFill>
                  <a:schemeClr val="tx1"/>
                </a:solidFill>
              </a:rPr>
              <a:t>and then wait to be helped.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dirty="0">
                <a:solidFill>
                  <a:schemeClr val="tx1"/>
                </a:solidFill>
              </a:rPr>
              <a:t>In group works,  </a:t>
            </a:r>
          </a:p>
          <a:p>
            <a:r>
              <a:rPr lang="en-US" dirty="0">
                <a:solidFill>
                  <a:schemeClr val="tx1"/>
                </a:solidFill>
              </a:rPr>
              <a:t>ONE in the group will do the same procedure. </a:t>
            </a:r>
          </a:p>
          <a:p>
            <a:endParaRPr lang="en-US" dirty="0"/>
          </a:p>
        </p:txBody>
      </p:sp>
      <p:pic>
        <p:nvPicPr>
          <p:cNvPr id="5122" name="Picture 2" descr="C:\Users\bkaya\AppData\Local\Microsoft\Windows\Temporary Internet Files\Content.IE5\2EJMGNSX\MC9004380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25" y="-1"/>
            <a:ext cx="19208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591934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0435" y="842749"/>
            <a:ext cx="5459105" cy="1219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WHEN YOU ARE ABSENT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746913" y="2286000"/>
            <a:ext cx="7197062" cy="4271749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effectLst/>
              </a:rPr>
              <a:t>Get the assignments from your classmates and the worksheet from </a:t>
            </a:r>
            <a:r>
              <a:rPr lang="en-US" sz="2800" dirty="0" smtClean="0"/>
              <a:t>absent work box which is near the door</a:t>
            </a:r>
            <a:r>
              <a:rPr lang="en-US" sz="2800" dirty="0" smtClean="0">
                <a:effectLst/>
              </a:rPr>
              <a:t>.  </a:t>
            </a:r>
            <a:r>
              <a:rPr lang="en-US" sz="2800" dirty="0">
                <a:effectLst/>
              </a:rPr>
              <a:t>Do the work at home.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effectLst/>
              </a:rPr>
              <a:t>If you missed a test because of your excused absence, inform </a:t>
            </a:r>
            <a:r>
              <a:rPr lang="en-US" sz="2800" dirty="0" smtClean="0">
                <a:effectLst/>
              </a:rPr>
              <a:t>Teacher </a:t>
            </a:r>
            <a:r>
              <a:rPr lang="en-US" sz="2800" dirty="0">
                <a:effectLst/>
              </a:rPr>
              <a:t>and arrange a time to make up the test after school.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effectLst/>
              </a:rPr>
              <a:t>You will not be able to make up any work if you have an unexcused absence.  You will get a “0” for those assignments.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/>
          </a:p>
        </p:txBody>
      </p:sp>
      <p:pic>
        <p:nvPicPr>
          <p:cNvPr id="16388" name="Picture 4" descr="j009007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152400"/>
            <a:ext cx="171926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106098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HOMEWORK</a:t>
            </a:r>
            <a:br>
              <a:rPr lang="en-US" altLang="en-US"/>
            </a:br>
            <a:r>
              <a:rPr lang="en-US" altLang="en-US"/>
              <a:t>PROCEDURE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6012" y="1882540"/>
            <a:ext cx="6249938" cy="2169695"/>
          </a:xfrm>
        </p:spPr>
        <p:txBody>
          <a:bodyPr/>
          <a:lstStyle/>
          <a:p>
            <a:r>
              <a:rPr lang="en-US" altLang="en-US" sz="2800" dirty="0">
                <a:latin typeface="Footlight MT Light" pitchFamily="18" charset="0"/>
              </a:rPr>
              <a:t>You will be given homework on a certain day of the week.  </a:t>
            </a:r>
            <a:r>
              <a:rPr lang="en-US" altLang="en-US" sz="2800" dirty="0" smtClean="0">
                <a:latin typeface="Footlight MT Light" pitchFamily="18" charset="0"/>
              </a:rPr>
              <a:t>(2 to 4 homework depends on project given at that time)</a:t>
            </a:r>
          </a:p>
          <a:p>
            <a:endParaRPr lang="en-US" altLang="en-US" sz="2800" dirty="0">
              <a:latin typeface="Footlight MT Light" pitchFamily="18" charset="0"/>
            </a:endParaRPr>
          </a:p>
        </p:txBody>
      </p:sp>
      <p:pic>
        <p:nvPicPr>
          <p:cNvPr id="32773" name="Picture 5" descr="MCj040799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"/>
            <a:ext cx="18351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1925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SCIENCE </a:t>
            </a:r>
            <a:br>
              <a:rPr lang="en-US" altLang="en-US"/>
            </a:br>
            <a:r>
              <a:rPr lang="en-US" altLang="en-US"/>
              <a:t>		PROJECTS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828800"/>
            <a:ext cx="64008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>
                <a:latin typeface="Footlight MT Light" pitchFamily="18" charset="0"/>
              </a:rPr>
              <a:t>One of the most exciting activities in your science class is science projects. 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latin typeface="Footlight MT Light" pitchFamily="18" charset="0"/>
              </a:rPr>
              <a:t>You are required to do a science project each year.  Due dates will be announced later this year. 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latin typeface="Footlight MT Light" pitchFamily="18" charset="0"/>
              </a:rPr>
              <a:t>Well done science projects will be eligible to participate in the </a:t>
            </a:r>
            <a:r>
              <a:rPr lang="en-US" altLang="en-US" sz="2800" dirty="0" smtClean="0">
                <a:latin typeface="Footlight MT Light" pitchFamily="18" charset="0"/>
              </a:rPr>
              <a:t>regional Science </a:t>
            </a:r>
            <a:r>
              <a:rPr lang="en-US" altLang="en-US" sz="2800" dirty="0">
                <a:latin typeface="Footlight MT Light" pitchFamily="18" charset="0"/>
              </a:rPr>
              <a:t>Fair. 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latin typeface="Footlight MT Light" pitchFamily="18" charset="0"/>
              </a:rPr>
              <a:t>Start thinking of ideas.  If you ask for help in advance, I will help you in developing your ideas. </a:t>
            </a:r>
          </a:p>
        </p:txBody>
      </p:sp>
      <p:pic>
        <p:nvPicPr>
          <p:cNvPr id="53252" name="Picture 4" descr="MCj0156993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28600"/>
            <a:ext cx="1778000" cy="175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085512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WELCOME TO</a:t>
            </a:r>
            <a:br>
              <a:rPr lang="en-US" altLang="en-US" sz="2800" dirty="0"/>
            </a:br>
            <a:r>
              <a:rPr lang="en-US" altLang="en-US" sz="2800" dirty="0" smtClean="0"/>
              <a:t>MR.ILBAY’S </a:t>
            </a:r>
            <a:r>
              <a:rPr lang="en-US" altLang="en-US" sz="2800" dirty="0"/>
              <a:t>CLASS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752600"/>
            <a:ext cx="6400800" cy="2667000"/>
          </a:xfrm>
        </p:spPr>
        <p:txBody>
          <a:bodyPr/>
          <a:lstStyle/>
          <a:p>
            <a:r>
              <a:rPr lang="en-US" altLang="en-US" b="1" u="sng">
                <a:latin typeface="Footlight MT Light" pitchFamily="18" charset="0"/>
              </a:rPr>
              <a:t>I am here to teach, you are here to learn</a:t>
            </a:r>
            <a:r>
              <a:rPr lang="en-US" altLang="en-US">
                <a:latin typeface="Footlight MT Light" pitchFamily="18" charset="0"/>
              </a:rPr>
              <a:t>. </a:t>
            </a:r>
          </a:p>
          <a:p>
            <a:pPr lvl="1"/>
            <a:r>
              <a:rPr lang="en-US" altLang="en-US">
                <a:latin typeface="Footlight MT Light" pitchFamily="18" charset="0"/>
              </a:rPr>
              <a:t>I will do my job, you will do yours.</a:t>
            </a:r>
          </a:p>
          <a:p>
            <a:pPr lvl="1"/>
            <a:r>
              <a:rPr lang="en-US" altLang="en-US">
                <a:latin typeface="Footlight MT Light" pitchFamily="18" charset="0"/>
              </a:rPr>
              <a:t>We will together use this year wisely and beneficially. 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438400" y="4495800"/>
            <a:ext cx="6400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Footlight MT Light" pitchFamily="18" charset="0"/>
              </a:rPr>
              <a:t>Positive attitude is the key of success. Let’s keep it all the time.</a:t>
            </a:r>
          </a:p>
        </p:txBody>
      </p:sp>
      <p:pic>
        <p:nvPicPr>
          <p:cNvPr id="22537" name="Picture 9" descr="MCj042448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04800"/>
            <a:ext cx="2098675" cy="85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86133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2253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SCIENCE  </a:t>
            </a:r>
            <a:r>
              <a:rPr lang="en-US" altLang="en-US" dirty="0"/>
              <a:t>BOOK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133600"/>
            <a:ext cx="6400800" cy="4038600"/>
          </a:xfrm>
        </p:spPr>
        <p:txBody>
          <a:bodyPr/>
          <a:lstStyle/>
          <a:p>
            <a:r>
              <a:rPr lang="en-US" altLang="en-US" dirty="0"/>
              <a:t>You will be assigned to a </a:t>
            </a:r>
            <a:r>
              <a:rPr lang="en-US" altLang="en-US" dirty="0" smtClean="0"/>
              <a:t>science  </a:t>
            </a:r>
            <a:r>
              <a:rPr lang="en-US" altLang="en-US" dirty="0"/>
              <a:t>book and you will be using that book.</a:t>
            </a:r>
          </a:p>
          <a:p>
            <a:pPr>
              <a:buFont typeface="Wingdings" pitchFamily="2" charset="2"/>
              <a:buNone/>
            </a:pPr>
            <a:endParaRPr lang="en-US" altLang="en-US" dirty="0"/>
          </a:p>
          <a:p>
            <a:r>
              <a:rPr lang="en-US" altLang="en-US" dirty="0"/>
              <a:t>If there is any damage or something else, you will be responsible for it.</a:t>
            </a:r>
          </a:p>
        </p:txBody>
      </p:sp>
      <p:pic>
        <p:nvPicPr>
          <p:cNvPr id="48133" name="Picture 5" descr="MPj043867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825" y="303213"/>
            <a:ext cx="1831975" cy="183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94030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SEATING CHART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>
                <a:latin typeface="Footlight MT Light" pitchFamily="18" charset="0"/>
              </a:rPr>
              <a:t>Everybody will have an assigned seat </a:t>
            </a:r>
          </a:p>
          <a:p>
            <a:pPr>
              <a:buFont typeface="Wingdings" pitchFamily="2" charset="2"/>
              <a:buNone/>
            </a:pPr>
            <a:endParaRPr lang="en-US" altLang="en-US" sz="2800">
              <a:latin typeface="Footlight MT Light" pitchFamily="18" charset="0"/>
            </a:endParaRPr>
          </a:p>
          <a:p>
            <a:r>
              <a:rPr lang="en-US" altLang="en-US" sz="2800">
                <a:latin typeface="Footlight MT Light" pitchFamily="18" charset="0"/>
              </a:rPr>
              <a:t>If you are not sitting in your assigned seat, go back to your assigned seat immediately otherwise, you can face with the consequences.</a:t>
            </a:r>
          </a:p>
          <a:p>
            <a:pPr>
              <a:buFont typeface="Wingdings" pitchFamily="2" charset="2"/>
              <a:buNone/>
            </a:pPr>
            <a:endParaRPr lang="en-US" altLang="en-US" sz="2800">
              <a:latin typeface="Footlight MT Light" pitchFamily="18" charset="0"/>
            </a:endParaRPr>
          </a:p>
          <a:p>
            <a:r>
              <a:rPr lang="en-US" altLang="en-US" sz="2800">
                <a:latin typeface="Footlight MT Light" pitchFamily="18" charset="0"/>
              </a:rPr>
              <a:t>It is subject to change according to teacher discretion.</a:t>
            </a:r>
          </a:p>
          <a:p>
            <a:endParaRPr lang="en-US" altLang="en-US" sz="2800">
              <a:latin typeface="Footlight MT Light" pitchFamily="18" charset="0"/>
            </a:endParaRPr>
          </a:p>
          <a:p>
            <a:endParaRPr lang="en-US" altLang="en-US" sz="2800">
              <a:latin typeface="Footlight MT Light" pitchFamily="18" charset="0"/>
            </a:endParaRPr>
          </a:p>
        </p:txBody>
      </p:sp>
      <p:pic>
        <p:nvPicPr>
          <p:cNvPr id="50180" name="Picture 4" descr="MPj043183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86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556246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DISMISSAL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395413"/>
            <a:ext cx="7010400" cy="5087274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effectLst/>
              </a:rPr>
              <a:t>Clean your work area and take all garbage to the trash can.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effectLst/>
              </a:rPr>
              <a:t>Wait for </a:t>
            </a:r>
            <a:r>
              <a:rPr lang="en-US" sz="2800" dirty="0" smtClean="0"/>
              <a:t>t</a:t>
            </a:r>
            <a:r>
              <a:rPr lang="en-US" sz="2800" dirty="0" smtClean="0">
                <a:effectLst/>
              </a:rPr>
              <a:t>eacher </a:t>
            </a:r>
            <a:r>
              <a:rPr lang="en-US" sz="2800" dirty="0">
                <a:effectLst/>
              </a:rPr>
              <a:t>to dismiss you. The ring of the bell does not dismiss you.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effectLst/>
              </a:rPr>
              <a:t>After you get permission to leave, push in your chair and leave quietly.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effectLst/>
              </a:rPr>
              <a:t>If it is the last period of the day, </a:t>
            </a:r>
            <a:r>
              <a:rPr lang="en-US" sz="2800" dirty="0" smtClean="0">
                <a:effectLst/>
              </a:rPr>
              <a:t>put your chair onto the table.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 smtClean="0"/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en-US" sz="2800" dirty="0" smtClean="0">
                <a:solidFill>
                  <a:srgbClr val="C00000"/>
                </a:solidFill>
                <a:latin typeface="Brush Script MT" pitchFamily="66" charset="0"/>
              </a:rPr>
              <a:t>END OF MY PROCEDURES 1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000" dirty="0">
                <a:solidFill>
                  <a:srgbClr val="C00000"/>
                </a:solidFill>
              </a:rPr>
              <a:t>Thank y</a:t>
            </a:r>
            <a:r>
              <a:rPr lang="en-US" sz="2000" dirty="0" smtClean="0">
                <a:solidFill>
                  <a:srgbClr val="C00000"/>
                </a:solidFill>
              </a:rPr>
              <a:t>ou for paying attention and listening.</a:t>
            </a:r>
            <a:endParaRPr lang="en-US" sz="2000" dirty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004579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685800"/>
            <a:ext cx="6400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CLASSROOM </a:t>
            </a:r>
            <a:br>
              <a:rPr lang="en-US" altLang="en-US" smtClean="0"/>
            </a:br>
            <a:r>
              <a:rPr lang="en-US" altLang="en-US" smtClean="0"/>
              <a:t>		RULES 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20278" y="1741972"/>
            <a:ext cx="7488455" cy="47053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sz="2800" dirty="0" smtClean="0">
              <a:latin typeface="Footlight MT Light" pitchFamily="18" charset="0"/>
            </a:endParaRPr>
          </a:p>
          <a:p>
            <a:pPr marL="609600" indent="-609600" eaLnBrk="1" hangingPunct="1">
              <a:defRPr/>
            </a:pPr>
            <a:r>
              <a:rPr lang="en-US" altLang="en-US" sz="2800" dirty="0" smtClean="0">
                <a:latin typeface="Footlight MT Light" pitchFamily="18" charset="0"/>
              </a:rPr>
              <a:t>1) Raise your hand to speak and move</a:t>
            </a:r>
          </a:p>
          <a:p>
            <a:pPr marL="609600" indent="-609600" eaLnBrk="1" hangingPunct="1">
              <a:defRPr/>
            </a:pPr>
            <a:r>
              <a:rPr lang="en-US" altLang="en-US" sz="2800" dirty="0" smtClean="0">
                <a:latin typeface="Footlight MT Light" pitchFamily="18" charset="0"/>
              </a:rPr>
              <a:t>2) Listen when others are talking</a:t>
            </a:r>
          </a:p>
          <a:p>
            <a:pPr marL="609600" indent="-609600" eaLnBrk="1" hangingPunct="1">
              <a:defRPr/>
            </a:pPr>
            <a:r>
              <a:rPr lang="en-US" altLang="en-US" sz="2800" dirty="0" smtClean="0">
                <a:latin typeface="Footlight MT Light" pitchFamily="18" charset="0"/>
              </a:rPr>
              <a:t>3) Follow direction at the first time given</a:t>
            </a:r>
          </a:p>
          <a:p>
            <a:pPr marL="609600" indent="-609600" eaLnBrk="1" hangingPunct="1">
              <a:defRPr/>
            </a:pPr>
            <a:r>
              <a:rPr lang="en-US" altLang="en-US" sz="2800" dirty="0" smtClean="0">
                <a:latin typeface="Footlight MT Light" pitchFamily="18" charset="0"/>
              </a:rPr>
              <a:t>4) Keep your hands, feet and objects to your self</a:t>
            </a:r>
          </a:p>
          <a:p>
            <a:pPr marL="609600" indent="-609600" eaLnBrk="1" hangingPunct="1">
              <a:defRPr/>
            </a:pPr>
            <a:r>
              <a:rPr lang="en-US" altLang="en-US" sz="2800" dirty="0" smtClean="0">
                <a:latin typeface="Footlight MT Light" pitchFamily="18" charset="0"/>
              </a:rPr>
              <a:t>5) Work quietly and do not disturb others</a:t>
            </a:r>
          </a:p>
          <a:p>
            <a:pPr marL="609600" indent="-609600" eaLnBrk="1" hangingPunct="1">
              <a:defRPr/>
            </a:pPr>
            <a:r>
              <a:rPr lang="en-US" altLang="en-US" sz="2800" dirty="0" smtClean="0">
                <a:latin typeface="Footlight MT Light" pitchFamily="18" charset="0"/>
              </a:rPr>
              <a:t>6) Show respect for personal property</a:t>
            </a:r>
          </a:p>
          <a:p>
            <a:pPr marL="609600" indent="-609600" eaLnBrk="1" hangingPunct="1">
              <a:defRPr/>
            </a:pPr>
            <a:endParaRPr lang="en-US" altLang="en-US" sz="2800" dirty="0" smtClean="0">
              <a:latin typeface="Footlight MT Light" pitchFamily="18" charset="0"/>
            </a:endParaRPr>
          </a:p>
        </p:txBody>
      </p:sp>
      <p:pic>
        <p:nvPicPr>
          <p:cNvPr id="22532" name="Picture 6" descr="MCj041365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76200"/>
            <a:ext cx="18288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576104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CONSEQUENCES </a:t>
            </a:r>
          </a:p>
        </p:txBody>
      </p:sp>
      <p:pic>
        <p:nvPicPr>
          <p:cNvPr id="23555" name="Picture 5" descr="j028603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57200"/>
            <a:ext cx="1757363" cy="169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438400" y="2667000"/>
            <a:ext cx="640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  <a:lvl2pPr marL="990600" indent="-5334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marL="1371600" indent="-4572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marL="1752600" indent="-3810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marL="2209800" indent="-3810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2438400" y="3276600"/>
            <a:ext cx="6400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  <a:lvl2pPr marL="990600" indent="-5334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marL="1371600" indent="-4572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marL="1752600" indent="-3810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marL="2209800" indent="-3810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z="2400" dirty="0" smtClean="0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2438400" y="3810000"/>
            <a:ext cx="6400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  <a:lvl2pPr marL="990600" indent="-5334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marL="1371600" indent="-4572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marL="1752600" indent="-3810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marL="2209800" indent="-3810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2438400" y="4495800"/>
            <a:ext cx="640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  <a:lvl2pPr marL="990600" indent="-5334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marL="1371600" indent="-4572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marL="1752600" indent="-3810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marL="2209800" indent="-3810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86000"/>
            <a:ext cx="6400800" cy="38100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b="1" dirty="0" smtClean="0">
                <a:effectLst/>
              </a:rPr>
              <a:t>Reminder and verbal warning</a:t>
            </a:r>
            <a:endParaRPr lang="en-US" dirty="0" smtClean="0">
              <a:effectLst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b="1" dirty="0" smtClean="0">
                <a:effectLst/>
              </a:rPr>
              <a:t>Conference with students</a:t>
            </a:r>
            <a:endParaRPr lang="en-US" dirty="0" smtClean="0">
              <a:effectLst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b="1" dirty="0" smtClean="0">
                <a:effectLst/>
              </a:rPr>
              <a:t>Isolation and </a:t>
            </a:r>
            <a:r>
              <a:rPr lang="en-US" b="1" dirty="0" smtClean="0">
                <a:effectLst/>
                <a:hlinkClick r:id="rId4" action="ppaction://hlinkfile"/>
              </a:rPr>
              <a:t>discipline form</a:t>
            </a:r>
            <a:endParaRPr lang="en-US" dirty="0" smtClean="0">
              <a:effectLst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b="1" smtClean="0">
                <a:effectLst/>
              </a:rPr>
              <a:t>PARENT CONTACT/ Office </a:t>
            </a:r>
            <a:r>
              <a:rPr lang="en-US" b="1" dirty="0" smtClean="0">
                <a:effectLst/>
              </a:rPr>
              <a:t>referral</a:t>
            </a:r>
            <a:endParaRPr lang="en-US" dirty="0" smtClean="0">
              <a:effectLst/>
            </a:endParaRP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271177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/>
      <p:bldP spid="37896" grpId="0"/>
      <p:bldP spid="37897" grpId="0"/>
      <p:bldP spid="3789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Student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effectLst/>
              </a:rPr>
              <a:t>Be prepared for class each day, which includes but is not limited to necessary materials.</a:t>
            </a:r>
          </a:p>
          <a:p>
            <a:pPr eaLnBrk="1" hangingPunct="1">
              <a:defRPr/>
            </a:pPr>
            <a:r>
              <a:rPr lang="en-US" sz="2800" dirty="0" smtClean="0">
                <a:effectLst/>
              </a:rPr>
              <a:t>Turn in their assignments promptly. Late work will receive a 10 point deduction each day late, with a minimum of 50 once handed in. </a:t>
            </a:r>
          </a:p>
          <a:p>
            <a:pPr eaLnBrk="1" hangingPunct="1">
              <a:defRPr/>
            </a:pPr>
            <a:r>
              <a:rPr lang="en-US" sz="2800" dirty="0" smtClean="0">
                <a:effectLst/>
              </a:rPr>
              <a:t>Work cooperatively with group members which includes but is not limited to everybody doing their part. 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002657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Student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effectLst/>
              </a:rPr>
              <a:t>Stay organized, which includes but not limited to keeping up with important dates and keeping notebooks in order. </a:t>
            </a:r>
          </a:p>
          <a:p>
            <a:pPr eaLnBrk="1" hangingPunct="1">
              <a:defRPr/>
            </a:pPr>
            <a:r>
              <a:rPr lang="en-US" sz="2800" dirty="0" smtClean="0">
                <a:effectLst/>
              </a:rPr>
              <a:t>Utilize my class website for things such as assignments and notes. </a:t>
            </a:r>
          </a:p>
          <a:p>
            <a:pPr eaLnBrk="1" hangingPunct="1">
              <a:defRPr/>
            </a:pPr>
            <a:r>
              <a:rPr lang="en-US" sz="2800" dirty="0" smtClean="0">
                <a:effectLst/>
              </a:rPr>
              <a:t>Ask questions or express concerns respectfully when appropriate. I have an open-door policy. 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167246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Student Responsibility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All students are expected to stay in seats unless otherwise instructed. </a:t>
            </a:r>
          </a:p>
          <a:p>
            <a:pPr eaLnBrk="1" hangingPunct="1">
              <a:defRPr/>
            </a:pPr>
            <a:r>
              <a:rPr lang="en-US" dirty="0" smtClean="0">
                <a:effectLst/>
              </a:rPr>
              <a:t>Raise hand and wait to be called upon to speak . </a:t>
            </a:r>
          </a:p>
          <a:p>
            <a:pPr eaLnBrk="1" hangingPunct="1">
              <a:defRPr/>
            </a:pPr>
            <a:r>
              <a:rPr lang="en-US" dirty="0" smtClean="0">
                <a:effectLst/>
              </a:rPr>
              <a:t>Enter the classroom in an orderly fashion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314342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mtClean="0">
                <a:latin typeface="Footlight MT Light" pitchFamily="18" charset="0"/>
              </a:rPr>
              <a:t>HAVE A WONDERFUL, ENJOYABLE YEAR!</a:t>
            </a:r>
            <a:r>
              <a:rPr lang="en-US" altLang="en-US" smtClean="0"/>
              <a:t> 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6096000" y="5867400"/>
            <a:ext cx="236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Footlight MT Light" pitchFamily="18" charset="0"/>
              </a:rPr>
              <a:t>Mr. </a:t>
            </a:r>
            <a:r>
              <a:rPr lang="en-US" alt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Footlight MT Light" pitchFamily="18" charset="0"/>
              </a:rPr>
              <a:t>Ilbay</a:t>
            </a:r>
            <a:endParaRPr lang="en-US" alt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Footlight MT Light" pitchFamily="18" charset="0"/>
            </a:endParaRPr>
          </a:p>
        </p:txBody>
      </p:sp>
      <p:pic>
        <p:nvPicPr>
          <p:cNvPr id="39941" name="Picture 5" descr="slide0019_image0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075" y="1600200"/>
            <a:ext cx="6003925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664259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WHY DO WE HAVE PROCEDURES?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981200"/>
            <a:ext cx="6400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effectLst/>
              </a:rPr>
              <a:t>A procedure is the way that we do things.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effectLst/>
              </a:rPr>
              <a:t>To do things right, we have to follow some simple procedures, for example: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effectLst/>
              </a:rPr>
              <a:t>To open your locker, you have to select your combination as directed by the lock manufacturer</a:t>
            </a:r>
            <a:r>
              <a:rPr lang="en-US" sz="2000" dirty="0" smtClean="0">
                <a:effectLst/>
              </a:rPr>
              <a:t>.</a:t>
            </a:r>
            <a:endParaRPr lang="en-US" sz="2000" dirty="0">
              <a:effectLst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effectLst/>
              </a:rPr>
              <a:t>To place a call on your phone, you need to enter      the number in the right order.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effectLst/>
              </a:rPr>
              <a:t>So, to be successful in learning, you need to follow some simple procedures.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/>
          </a:p>
        </p:txBody>
      </p:sp>
      <p:pic>
        <p:nvPicPr>
          <p:cNvPr id="5124" name="Picture 4" descr="j030125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57200"/>
            <a:ext cx="1830388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527205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51546" y="782471"/>
            <a:ext cx="5334000" cy="1219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GIVE ME FIVE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832104" y="1800454"/>
            <a:ext cx="6888518" cy="4327478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4000" dirty="0" smtClean="0"/>
              <a:t>Eyes on teacher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4000" dirty="0" smtClean="0"/>
              <a:t>Quiet</a:t>
            </a:r>
            <a:endParaRPr lang="en-US" sz="4000" dirty="0"/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4000" dirty="0" smtClean="0"/>
              <a:t>Be still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4000" dirty="0" smtClean="0"/>
              <a:t>Hands free (put things down)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4000" dirty="0" smtClean="0"/>
              <a:t>Listen </a:t>
            </a:r>
          </a:p>
        </p:txBody>
      </p:sp>
      <p:pic>
        <p:nvPicPr>
          <p:cNvPr id="3074" name="Picture 2" descr="C:\Users\bkaya\AppData\Local\Microsoft\Windows\Temporary Internet Files\Content.IE5\2EJMGNSX\MC90006000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220" y="0"/>
            <a:ext cx="1668780" cy="180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00135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0050" y="1048176"/>
            <a:ext cx="7010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ENTRANCE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847471" y="1893220"/>
            <a:ext cx="6832979" cy="4191000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sz="3600" dirty="0" smtClean="0">
                <a:effectLst/>
              </a:rPr>
              <a:t>Make sure you have all necessary materials for the class.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3600" dirty="0" smtClean="0">
                <a:effectLst/>
              </a:rPr>
              <a:t>Enter the classroom quietly.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3600" dirty="0" smtClean="0">
                <a:effectLst/>
              </a:rPr>
              <a:t>Go directly to your assigned seat.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3600" dirty="0" smtClean="0">
                <a:effectLst/>
              </a:rPr>
              <a:t>Get ready for your work.</a:t>
            </a:r>
          </a:p>
        </p:txBody>
      </p:sp>
      <p:pic>
        <p:nvPicPr>
          <p:cNvPr id="6148" name="Picture 4" descr="j01863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2890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34114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37731" y="678977"/>
            <a:ext cx="5372669" cy="1219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RIGHT AFTER </a:t>
            </a:r>
            <a:br>
              <a:rPr lang="en-US" dirty="0"/>
            </a:br>
            <a:r>
              <a:rPr lang="en-US" dirty="0"/>
              <a:t>THE BELL RINGS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924334" y="2057400"/>
            <a:ext cx="6914866" cy="4038600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sz="2800" dirty="0" smtClean="0">
                <a:effectLst/>
              </a:rPr>
              <a:t>Immediately start the bell work that will be written on the board. 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800" dirty="0" smtClean="0">
                <a:effectLst/>
              </a:rPr>
              <a:t>Do the bell work in your </a:t>
            </a:r>
            <a:r>
              <a:rPr lang="en-US" sz="2800" dirty="0" smtClean="0">
                <a:hlinkClick r:id="rId2" action="ppaction://hlinkfile"/>
              </a:rPr>
              <a:t>bell work worksheet. </a:t>
            </a:r>
            <a:r>
              <a:rPr lang="en-US" sz="2800" dirty="0" smtClean="0">
                <a:effectLst/>
                <a:hlinkClick r:id="rId2" action="ppaction://hlinkfile"/>
              </a:rPr>
              <a:t>.</a:t>
            </a:r>
            <a:endParaRPr lang="en-US" sz="2800" dirty="0" smtClean="0">
              <a:effectLst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800" dirty="0" smtClean="0">
                <a:effectLst/>
              </a:rPr>
              <a:t>When you finish, wait quietly for the next direction.</a:t>
            </a:r>
          </a:p>
        </p:txBody>
      </p:sp>
      <p:pic>
        <p:nvPicPr>
          <p:cNvPr id="7172" name="Picture 4" descr="j02854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866900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561821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01504" y="720287"/>
            <a:ext cx="5404514" cy="1219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WHEN YOU ARE TARDY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965278" y="2286000"/>
            <a:ext cx="6873922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You must stop by the office and get your tardy pass.</a:t>
            </a:r>
            <a:endParaRPr lang="en-US" sz="2800" dirty="0" smtClean="0"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ffectLst/>
              </a:rPr>
              <a:t>Drop your tardy pass onto the Teacher’s desk.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ffectLst/>
              </a:rPr>
              <a:t>Go to your assigned seat.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ffectLst/>
              </a:rPr>
              <a:t>You will not be excused from any work you missed.  Get the assignment from a classmate and do it at home.</a:t>
            </a:r>
            <a:endParaRPr lang="en-US" sz="2800" dirty="0" smtClean="0">
              <a:effectLst/>
            </a:endParaRPr>
          </a:p>
        </p:txBody>
      </p:sp>
      <p:pic>
        <p:nvPicPr>
          <p:cNvPr id="15364" name="Picture 4" descr="j02341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0"/>
            <a:ext cx="195262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919217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Hall Pass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My policy about the hall-pass is “One person at a time”. So, if there is somebody outside, you will need to wait for him/her to return to the class.</a:t>
            </a:r>
            <a:br>
              <a:rPr lang="en-US" dirty="0" smtClean="0"/>
            </a:br>
            <a:r>
              <a:rPr lang="en-US" i="1" dirty="0" smtClean="0"/>
              <a:t>No hall-passes during the lecture time.</a:t>
            </a:r>
          </a:p>
          <a:p>
            <a:pPr>
              <a:buNone/>
            </a:pPr>
            <a:r>
              <a:rPr lang="en-US" i="1" dirty="0" smtClean="0"/>
              <a:t>     </a:t>
            </a:r>
            <a:r>
              <a:rPr lang="en-US" b="1" dirty="0" smtClean="0"/>
              <a:t>STUDENTS </a:t>
            </a:r>
            <a:r>
              <a:rPr lang="en-US" b="1" dirty="0" smtClean="0"/>
              <a:t>NOT </a:t>
            </a:r>
            <a:r>
              <a:rPr lang="en-US" b="1" dirty="0" smtClean="0"/>
              <a:t>ALLOWED TO USE HALL PASS FIRST AND LAST 10 MINUTES (IF IT IS NOT EMERGENCY)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436" y="0"/>
            <a:ext cx="2731511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01091" y="598559"/>
            <a:ext cx="5077382" cy="1219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DURING </a:t>
            </a:r>
            <a:r>
              <a:rPr lang="en-US" dirty="0" smtClean="0"/>
              <a:t>INSTRUCTION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720586" y="1855579"/>
            <a:ext cx="7078639" cy="4572000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en-US" dirty="0" smtClean="0"/>
              <a:t>Listen to the teacher with full attention.</a:t>
            </a:r>
          </a:p>
          <a:p>
            <a:pPr eaLnBrk="1" hangingPunct="1">
              <a:lnSpc>
                <a:spcPct val="200000"/>
              </a:lnSpc>
            </a:pPr>
            <a:r>
              <a:rPr lang="en-US" dirty="0" smtClean="0"/>
              <a:t>No talking, or whispering.</a:t>
            </a:r>
          </a:p>
          <a:p>
            <a:pPr eaLnBrk="1" hangingPunct="1">
              <a:lnSpc>
                <a:spcPct val="200000"/>
              </a:lnSpc>
            </a:pPr>
            <a:r>
              <a:rPr lang="en-US" dirty="0" smtClean="0"/>
              <a:t>Don’t write anything during instruction.  You will be given time for taking notes.</a:t>
            </a:r>
          </a:p>
        </p:txBody>
      </p:sp>
      <p:pic>
        <p:nvPicPr>
          <p:cNvPr id="8196" name="Picture 4" descr="j030125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690" y="187036"/>
            <a:ext cx="1830388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005532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theme/theme1.xml><?xml version="1.0" encoding="utf-8"?>
<a:theme xmlns:a="http://schemas.openxmlformats.org/drawingml/2006/main" name="Classroom expectations">
  <a:themeElements>
    <a:clrScheme name="1844_Classroom Expectations_Copyedi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844_Classroom Expectations_Copyedite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844_Classroom Expectations_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68A5906-F268-4F87-9765-7B21AABD07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Classroom expectations</Template>
  <TotalTime>1211</TotalTime>
  <Words>1189</Words>
  <Application>Microsoft Office PowerPoint</Application>
  <PresentationFormat>On-screen Show (4:3)</PresentationFormat>
  <Paragraphs>141</Paragraphs>
  <Slides>28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Classroom expectations</vt:lpstr>
      <vt:lpstr>CLASSROOM PROCEDURES</vt:lpstr>
      <vt:lpstr>WELCOME TO MR.ILBAY’S CLASS</vt:lpstr>
      <vt:lpstr>WHY DO WE HAVE PROCEDURES?</vt:lpstr>
      <vt:lpstr>GIVE ME FIVE</vt:lpstr>
      <vt:lpstr>ENTRANCE</vt:lpstr>
      <vt:lpstr>RIGHT AFTER  THE BELL RINGS</vt:lpstr>
      <vt:lpstr>WHEN YOU ARE TARDY</vt:lpstr>
      <vt:lpstr>          Hall Pass </vt:lpstr>
      <vt:lpstr>DURING INSTRUCTION</vt:lpstr>
      <vt:lpstr>Responding to or asking questions </vt:lpstr>
      <vt:lpstr>DURING INSTRUCTION</vt:lpstr>
      <vt:lpstr>Responding to or asking questions </vt:lpstr>
      <vt:lpstr>WHILE YOU ARE WORKING</vt:lpstr>
      <vt:lpstr>WHILE YOU ARE WORKING</vt:lpstr>
      <vt:lpstr>AFTER  YOU ARE DONE </vt:lpstr>
      <vt:lpstr>When you need help</vt:lpstr>
      <vt:lpstr>WHEN YOU ARE ABSENT</vt:lpstr>
      <vt:lpstr>HOMEWORK PROCEDURE </vt:lpstr>
      <vt:lpstr>SCIENCE    PROJECTS</vt:lpstr>
      <vt:lpstr>SCIENCE  BOOK</vt:lpstr>
      <vt:lpstr>SEATING CHART</vt:lpstr>
      <vt:lpstr>DISMISSAL </vt:lpstr>
      <vt:lpstr>CLASSROOM    RULES </vt:lpstr>
      <vt:lpstr>CONSEQUENCES </vt:lpstr>
      <vt:lpstr>Student Responsibility</vt:lpstr>
      <vt:lpstr>Student Responsibility</vt:lpstr>
      <vt:lpstr>Student Responsibility </vt:lpstr>
      <vt:lpstr>HAVE A WONDERFUL, ENJOYABLE YEAR!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WE HAVE PROCEDURES?</dc:title>
  <dc:creator>TMSA</dc:creator>
  <cp:lastModifiedBy>TMSA</cp:lastModifiedBy>
  <cp:revision>24</cp:revision>
  <cp:lastPrinted>2016-08-23T12:07:13Z</cp:lastPrinted>
  <dcterms:created xsi:type="dcterms:W3CDTF">2012-12-17T08:59:08Z</dcterms:created>
  <dcterms:modified xsi:type="dcterms:W3CDTF">2017-08-24T18:06:33Z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