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5" r:id="rId9"/>
    <p:sldId id="263" r:id="rId10"/>
    <p:sldId id="266" r:id="rId11"/>
    <p:sldId id="264"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45" autoAdjust="0"/>
    <p:restoredTop sz="86462" autoAdjust="0"/>
  </p:normalViewPr>
  <p:slideViewPr>
    <p:cSldViewPr>
      <p:cViewPr varScale="1">
        <p:scale>
          <a:sx n="104" d="100"/>
          <a:sy n="104" d="100"/>
        </p:scale>
        <p:origin x="-124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Cell%20Theory%20Timeline%20Activity.doc" TargetMode="External"/><Relationship Id="rId2" Type="http://schemas.openxmlformats.org/officeDocument/2006/relationships/hyperlink" Target="Cell%20Theory.mp4" TargetMode="External"/><Relationship Id="rId1" Type="http://schemas.openxmlformats.org/officeDocument/2006/relationships/slideLayout" Target="../slideLayouts/slideLayout2.xml"/><Relationship Id="rId4" Type="http://schemas.openxmlformats.org/officeDocument/2006/relationships/hyperlink" Target="Cell-Biology.pdf"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1470025"/>
          </a:xfrm>
        </p:spPr>
        <p:txBody>
          <a:bodyPr/>
          <a:lstStyle/>
          <a:p>
            <a:r>
              <a:rPr lang="en-US" dirty="0" smtClean="0"/>
              <a:t>Warm Up 10/17/16 Monday</a:t>
            </a:r>
            <a:endParaRPr lang="en-US" dirty="0"/>
          </a:p>
        </p:txBody>
      </p:sp>
      <p:sp>
        <p:nvSpPr>
          <p:cNvPr id="3" name="Subtitle 2"/>
          <p:cNvSpPr>
            <a:spLocks noGrp="1"/>
          </p:cNvSpPr>
          <p:nvPr>
            <p:ph type="subTitle" idx="1"/>
          </p:nvPr>
        </p:nvSpPr>
        <p:spPr>
          <a:xfrm>
            <a:off x="914400" y="1905000"/>
            <a:ext cx="7924800" cy="3733800"/>
          </a:xfrm>
        </p:spPr>
        <p:txBody>
          <a:bodyPr>
            <a:normAutofit/>
          </a:bodyPr>
          <a:lstStyle/>
          <a:p>
            <a:pPr marL="514350" indent="-514350">
              <a:buAutoNum type="arabicParenR"/>
            </a:pPr>
            <a:r>
              <a:rPr lang="en-US" sz="6600" dirty="0" smtClean="0"/>
              <a:t>What is the function of microscope?</a:t>
            </a:r>
          </a:p>
        </p:txBody>
      </p:sp>
    </p:spTree>
    <p:extLst>
      <p:ext uri="{BB962C8B-B14F-4D97-AF65-F5344CB8AC3E}">
        <p14:creationId xmlns:p14="http://schemas.microsoft.com/office/powerpoint/2010/main" val="1256937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a:t>
            </a:r>
            <a:endParaRPr lang="en-US" dirty="0"/>
          </a:p>
        </p:txBody>
      </p:sp>
      <p:sp>
        <p:nvSpPr>
          <p:cNvPr id="3" name="Content Placeholder 2"/>
          <p:cNvSpPr>
            <a:spLocks noGrp="1"/>
          </p:cNvSpPr>
          <p:nvPr>
            <p:ph idx="1"/>
          </p:nvPr>
        </p:nvSpPr>
        <p:spPr/>
        <p:txBody>
          <a:bodyPr>
            <a:normAutofit fontScale="92500"/>
          </a:bodyPr>
          <a:lstStyle/>
          <a:p>
            <a:pPr lvl="0"/>
            <a:r>
              <a:rPr lang="en-AU" sz="4000" dirty="0"/>
              <a:t>List the three parts of the cell theory. </a:t>
            </a:r>
            <a:endParaRPr lang="en-US" sz="4000" dirty="0"/>
          </a:p>
          <a:p>
            <a:r>
              <a:rPr lang="en-AU" sz="4000" i="1" dirty="0" smtClean="0"/>
              <a:t>1)All </a:t>
            </a:r>
            <a:r>
              <a:rPr lang="en-AU" sz="4000" i="1" dirty="0"/>
              <a:t>living things are made of cells.</a:t>
            </a:r>
            <a:br>
              <a:rPr lang="en-AU" sz="4000" i="1" dirty="0"/>
            </a:br>
            <a:r>
              <a:rPr lang="en-AU" sz="4000" i="1" dirty="0" smtClean="0"/>
              <a:t>2)Cells </a:t>
            </a:r>
            <a:r>
              <a:rPr lang="en-AU" sz="4000" i="1" dirty="0"/>
              <a:t>are the basic units of structure and function in living things.</a:t>
            </a:r>
            <a:br>
              <a:rPr lang="en-AU" sz="4000" i="1" dirty="0"/>
            </a:br>
            <a:r>
              <a:rPr lang="en-AU" sz="4000" i="1" dirty="0" smtClean="0"/>
              <a:t>3)Living </a:t>
            </a:r>
            <a:r>
              <a:rPr lang="en-AU" sz="4000" i="1" dirty="0"/>
              <a:t>cells come only from other living cells</a:t>
            </a:r>
            <a:r>
              <a:rPr lang="en-AU" sz="4000" dirty="0"/>
              <a:t> </a:t>
            </a:r>
            <a:endParaRPr lang="en-US" sz="4000" dirty="0"/>
          </a:p>
          <a:p>
            <a:r>
              <a:rPr lang="en-AU" dirty="0"/>
              <a:t> </a:t>
            </a:r>
            <a:endParaRPr lang="en-US" dirty="0"/>
          </a:p>
          <a:p>
            <a:endParaRPr lang="en-US" dirty="0"/>
          </a:p>
        </p:txBody>
      </p:sp>
    </p:spTree>
    <p:extLst>
      <p:ext uri="{BB962C8B-B14F-4D97-AF65-F5344CB8AC3E}">
        <p14:creationId xmlns:p14="http://schemas.microsoft.com/office/powerpoint/2010/main" val="3743174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85000" lnSpcReduction="20000"/>
          </a:bodyPr>
          <a:lstStyle/>
          <a:p>
            <a:r>
              <a:rPr lang="en-US" dirty="0"/>
              <a:t>Cells were first observed under a light microscope, but today’s electron microscopes allow scientists to take a</a:t>
            </a:r>
          </a:p>
          <a:p>
            <a:r>
              <a:rPr lang="en-US" dirty="0"/>
              <a:t>closer look at the inside of cells.</a:t>
            </a:r>
          </a:p>
          <a:p>
            <a:r>
              <a:rPr lang="en-US" dirty="0"/>
              <a:t>• Cell theory says that:</a:t>
            </a:r>
          </a:p>
          <a:p>
            <a:r>
              <a:rPr lang="en-US" dirty="0"/>
              <a:t>– All organisms are composed of cells.</a:t>
            </a:r>
          </a:p>
          <a:p>
            <a:r>
              <a:rPr lang="en-US" dirty="0"/>
              <a:t>– Cells are alive and the basic living units of organization in all organisms.</a:t>
            </a:r>
          </a:p>
          <a:p>
            <a:r>
              <a:rPr lang="en-US" dirty="0"/>
              <a:t>– All cells come from other cells.</a:t>
            </a:r>
          </a:p>
          <a:p>
            <a:r>
              <a:rPr lang="en-US" dirty="0"/>
              <a:t>• Cells are organized into tissues, which are organized into organs, which are organized into organ systems,</a:t>
            </a:r>
          </a:p>
          <a:p>
            <a:r>
              <a:rPr lang="en-US" dirty="0"/>
              <a:t>which are organized to create the whole organism.</a:t>
            </a:r>
          </a:p>
        </p:txBody>
      </p:sp>
    </p:spTree>
    <p:extLst>
      <p:ext uri="{BB962C8B-B14F-4D97-AF65-F5344CB8AC3E}">
        <p14:creationId xmlns:p14="http://schemas.microsoft.com/office/powerpoint/2010/main" val="20599749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a:t>
            </a:r>
            <a:endParaRPr lang="en-US" dirty="0"/>
          </a:p>
        </p:txBody>
      </p:sp>
      <p:sp>
        <p:nvSpPr>
          <p:cNvPr id="3" name="Content Placeholder 2"/>
          <p:cNvSpPr>
            <a:spLocks noGrp="1"/>
          </p:cNvSpPr>
          <p:nvPr>
            <p:ph idx="1"/>
          </p:nvPr>
        </p:nvSpPr>
        <p:spPr/>
        <p:txBody>
          <a:bodyPr/>
          <a:lstStyle/>
          <a:p>
            <a:r>
              <a:rPr lang="en-US" dirty="0" smtClean="0"/>
              <a:t>1</a:t>
            </a:r>
            <a:r>
              <a:rPr lang="en-US" dirty="0"/>
              <a:t>. What type of microscope would be best for studying the structures found inside of cells?</a:t>
            </a:r>
          </a:p>
          <a:p>
            <a:r>
              <a:rPr lang="en-US" dirty="0"/>
              <a:t>2. What are the three basic parts of the cell theory?</a:t>
            </a:r>
          </a:p>
          <a:p>
            <a:r>
              <a:rPr lang="en-US" dirty="0"/>
              <a:t>3. According the cell theory, can you create a cell by combining molecules in a laboratory? Why or why not?</a:t>
            </a:r>
          </a:p>
        </p:txBody>
      </p:sp>
    </p:spTree>
    <p:extLst>
      <p:ext uri="{BB962C8B-B14F-4D97-AF65-F5344CB8AC3E}">
        <p14:creationId xmlns:p14="http://schemas.microsoft.com/office/powerpoint/2010/main" val="36691248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r>
              <a:rPr lang="en-US" dirty="0" smtClean="0"/>
              <a:t>1)Electron Microscope</a:t>
            </a:r>
          </a:p>
          <a:p>
            <a:r>
              <a:rPr lang="en-US" dirty="0" smtClean="0"/>
              <a:t>2) </a:t>
            </a:r>
            <a:r>
              <a:rPr lang="en-US" dirty="0"/>
              <a:t>All organisms are composed of cells.</a:t>
            </a:r>
          </a:p>
          <a:p>
            <a:r>
              <a:rPr lang="en-US" dirty="0"/>
              <a:t>– Cells are alive and the basic living units of organization in all organisms.</a:t>
            </a:r>
          </a:p>
          <a:p>
            <a:r>
              <a:rPr lang="en-US" dirty="0"/>
              <a:t>– All cells come from other cells</a:t>
            </a:r>
            <a:r>
              <a:rPr lang="en-US" dirty="0" smtClean="0"/>
              <a:t>.</a:t>
            </a:r>
          </a:p>
          <a:p>
            <a:r>
              <a:rPr lang="en-US" dirty="0" smtClean="0"/>
              <a:t>3)You cannot because all cells come from other cells and they are alive and basic living units of organization in all organisms. </a:t>
            </a:r>
            <a:endParaRPr lang="en-US" dirty="0"/>
          </a:p>
        </p:txBody>
      </p:sp>
    </p:spTree>
    <p:extLst>
      <p:ext uri="{BB962C8B-B14F-4D97-AF65-F5344CB8AC3E}">
        <p14:creationId xmlns:p14="http://schemas.microsoft.com/office/powerpoint/2010/main" val="3041921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5"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2000"/>
                                        <p:tgtEl>
                                          <p:spTgt spid="3">
                                            <p:txEl>
                                              <p:pRg st="4" end="4"/>
                                            </p:txEl>
                                          </p:spTgt>
                                        </p:tgtEl>
                                      </p:cBhvr>
                                    </p:animEffect>
                                    <p:anim calcmode="lin" valueType="num">
                                      <p:cBhvr>
                                        <p:cTn id="21"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22"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normAutofit/>
          </a:bodyPr>
          <a:lstStyle/>
          <a:p>
            <a:r>
              <a:rPr lang="en-US" sz="6000" dirty="0" smtClean="0"/>
              <a:t>Magnify small things bigger to understand their structure better.  </a:t>
            </a:r>
            <a:endParaRPr lang="en-US" sz="6000" dirty="0"/>
          </a:p>
        </p:txBody>
      </p:sp>
    </p:spTree>
    <p:extLst>
      <p:ext uri="{BB962C8B-B14F-4D97-AF65-F5344CB8AC3E}">
        <p14:creationId xmlns:p14="http://schemas.microsoft.com/office/powerpoint/2010/main" val="4092520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 Agenda</a:t>
            </a:r>
            <a:endParaRPr lang="en-US" dirty="0"/>
          </a:p>
        </p:txBody>
      </p:sp>
      <p:sp>
        <p:nvSpPr>
          <p:cNvPr id="3" name="Content Placeholder 2"/>
          <p:cNvSpPr>
            <a:spLocks noGrp="1"/>
          </p:cNvSpPr>
          <p:nvPr>
            <p:ph idx="1"/>
          </p:nvPr>
        </p:nvSpPr>
        <p:spPr/>
        <p:txBody>
          <a:bodyPr>
            <a:normAutofit fontScale="92500"/>
          </a:bodyPr>
          <a:lstStyle/>
          <a:p>
            <a:r>
              <a:rPr lang="en-US" sz="4400" dirty="0" smtClean="0"/>
              <a:t>1) Cell Theory</a:t>
            </a:r>
          </a:p>
          <a:p>
            <a:pPr lvl="0" fontAlgn="base"/>
            <a:r>
              <a:rPr lang="en-US" sz="4400" dirty="0"/>
              <a:t>All Living Things are Composed of Cells</a:t>
            </a:r>
          </a:p>
          <a:p>
            <a:pPr lvl="0" fontAlgn="base"/>
            <a:r>
              <a:rPr lang="en-US" sz="4400" dirty="0"/>
              <a:t>A Cell is the Smallest Part of Any Living Thing</a:t>
            </a:r>
          </a:p>
          <a:p>
            <a:pPr lvl="0" fontAlgn="base"/>
            <a:r>
              <a:rPr lang="en-US" sz="4400" dirty="0"/>
              <a:t>Cells Came From Other Living Things</a:t>
            </a:r>
          </a:p>
          <a:p>
            <a:endParaRPr lang="en-US" dirty="0"/>
          </a:p>
        </p:txBody>
      </p:sp>
    </p:spTree>
    <p:extLst>
      <p:ext uri="{BB962C8B-B14F-4D97-AF65-F5344CB8AC3E}">
        <p14:creationId xmlns:p14="http://schemas.microsoft.com/office/powerpoint/2010/main" val="13190376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and Activity</a:t>
            </a:r>
            <a:endParaRPr lang="en-US" dirty="0"/>
          </a:p>
        </p:txBody>
      </p:sp>
      <p:sp>
        <p:nvSpPr>
          <p:cNvPr id="3" name="Content Placeholder 2"/>
          <p:cNvSpPr>
            <a:spLocks noGrp="1"/>
          </p:cNvSpPr>
          <p:nvPr>
            <p:ph idx="1"/>
          </p:nvPr>
        </p:nvSpPr>
        <p:spPr/>
        <p:txBody>
          <a:bodyPr/>
          <a:lstStyle/>
          <a:p>
            <a:r>
              <a:rPr lang="en-US" dirty="0" smtClean="0">
                <a:hlinkClick r:id="rId2" action="ppaction://hlinkfile"/>
              </a:rPr>
              <a:t>Video </a:t>
            </a:r>
            <a:endParaRPr lang="en-US" dirty="0" smtClean="0"/>
          </a:p>
          <a:p>
            <a:r>
              <a:rPr lang="en-US" dirty="0" smtClean="0">
                <a:hlinkClick r:id="rId3" action="ppaction://hlinkfile"/>
              </a:rPr>
              <a:t>Worksheet</a:t>
            </a:r>
            <a:endParaRPr lang="en-US" dirty="0" smtClean="0"/>
          </a:p>
          <a:p>
            <a:r>
              <a:rPr lang="en-US" dirty="0" smtClean="0">
                <a:hlinkClick r:id="rId4" action="ppaction://hlinkfile"/>
              </a:rPr>
              <a:t>Reading Package</a:t>
            </a:r>
            <a:endParaRPr lang="en-US" dirty="0"/>
          </a:p>
        </p:txBody>
      </p:sp>
    </p:spTree>
    <p:extLst>
      <p:ext uri="{BB962C8B-B14F-4D97-AF65-F5344CB8AC3E}">
        <p14:creationId xmlns:p14="http://schemas.microsoft.com/office/powerpoint/2010/main" val="11717562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Answer</a:t>
            </a:r>
            <a:endParaRPr lang="en-US" dirty="0"/>
          </a:p>
        </p:txBody>
      </p:sp>
      <p:graphicFrame>
        <p:nvGraphicFramePr>
          <p:cNvPr id="4" name="Content Placeholder 3"/>
          <p:cNvGraphicFramePr>
            <a:graphicFrameLocks noGrp="1"/>
          </p:cNvGraphicFramePr>
          <p:nvPr>
            <p:ph idx="1"/>
          </p:nvPr>
        </p:nvGraphicFramePr>
        <p:xfrm>
          <a:off x="1714500" y="3762216"/>
          <a:ext cx="5715000" cy="201930"/>
        </p:xfrm>
        <a:graphic>
          <a:graphicData uri="http://schemas.openxmlformats.org/drawingml/2006/table">
            <a:tbl>
              <a:tblPr>
                <a:tableStyleId>{5C22544A-7EE6-4342-B048-85BDC9FD1C3A}</a:tableStyleId>
              </a:tblPr>
              <a:tblGrid>
                <a:gridCol w="5266944"/>
                <a:gridCol w="448056"/>
              </a:tblGrid>
              <a:tr h="0">
                <a:tc>
                  <a:txBody>
                    <a:bodyPr/>
                    <a:lstStyle/>
                    <a:p>
                      <a:pPr marL="0" marR="0">
                        <a:spcBef>
                          <a:spcPts val="0"/>
                        </a:spcBef>
                        <a:spcAft>
                          <a:spcPts val="0"/>
                        </a:spcAft>
                      </a:pPr>
                      <a:r>
                        <a:rPr lang="en-AU" sz="1200">
                          <a:effectLst/>
                        </a:rPr>
                        <a:t>Answers</a:t>
                      </a:r>
                      <a:endParaRPr lang="en-US" sz="1000">
                        <a:effectLst/>
                        <a:latin typeface="Times New Roman"/>
                        <a:ea typeface="Times New Roman"/>
                      </a:endParaRPr>
                    </a:p>
                  </a:txBody>
                  <a:tcPr marL="9525" marR="9525" marT="9525" marB="9525" anchor="ctr"/>
                </a:tc>
                <a:tc>
                  <a:txBody>
                    <a:bodyPr/>
                    <a:lstStyle/>
                    <a:p>
                      <a:pPr marL="0" marR="0">
                        <a:spcBef>
                          <a:spcPts val="0"/>
                        </a:spcBef>
                        <a:spcAft>
                          <a:spcPts val="0"/>
                        </a:spcAft>
                      </a:pPr>
                      <a:r>
                        <a:rPr lang="en-AU" sz="1100" dirty="0">
                          <a:effectLst/>
                        </a:rPr>
                        <a:t> </a:t>
                      </a:r>
                      <a:endParaRPr lang="en-US" sz="1000" dirty="0">
                        <a:effectLst/>
                        <a:latin typeface="Times New Roman"/>
                        <a:ea typeface="Times New Roman"/>
                      </a:endParaRPr>
                    </a:p>
                  </a:txBody>
                  <a:tcPr marL="9525" marR="9525" marT="9525" marB="9525"/>
                </a:tc>
              </a:tr>
            </a:tbl>
          </a:graphicData>
        </a:graphic>
      </p:graphicFrame>
      <p:pic>
        <p:nvPicPr>
          <p:cNvPr id="1025" name="Picture 1" descr="samp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43000"/>
            <a:ext cx="9178834" cy="518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04788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Answer</a:t>
            </a:r>
            <a:endParaRPr lang="en-US" dirty="0"/>
          </a:p>
        </p:txBody>
      </p:sp>
      <p:sp>
        <p:nvSpPr>
          <p:cNvPr id="3" name="Content Placeholder 2"/>
          <p:cNvSpPr>
            <a:spLocks noGrp="1"/>
          </p:cNvSpPr>
          <p:nvPr>
            <p:ph idx="1"/>
          </p:nvPr>
        </p:nvSpPr>
        <p:spPr/>
        <p:txBody>
          <a:bodyPr/>
          <a:lstStyle/>
          <a:p>
            <a:pPr lvl="0"/>
            <a:r>
              <a:rPr lang="en-AU" sz="5400" dirty="0"/>
              <a:t>What theory did these scientists provide evidence for? </a:t>
            </a:r>
            <a:endParaRPr lang="en-US" sz="5400" dirty="0"/>
          </a:p>
          <a:p>
            <a:r>
              <a:rPr lang="en-AU" sz="5400" i="1" dirty="0"/>
              <a:t>the cell theory </a:t>
            </a:r>
            <a:endParaRPr lang="en-US" sz="5400" dirty="0"/>
          </a:p>
          <a:p>
            <a:endParaRPr lang="en-US" dirty="0"/>
          </a:p>
        </p:txBody>
      </p:sp>
    </p:spTree>
    <p:extLst>
      <p:ext uri="{BB962C8B-B14F-4D97-AF65-F5344CB8AC3E}">
        <p14:creationId xmlns:p14="http://schemas.microsoft.com/office/powerpoint/2010/main" val="619699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sp>
        <p:nvSpPr>
          <p:cNvPr id="3" name="Content Placeholder 2"/>
          <p:cNvSpPr>
            <a:spLocks noGrp="1"/>
          </p:cNvSpPr>
          <p:nvPr>
            <p:ph idx="1"/>
          </p:nvPr>
        </p:nvSpPr>
        <p:spPr>
          <a:xfrm>
            <a:off x="533400" y="1219200"/>
            <a:ext cx="8229600" cy="4525963"/>
          </a:xfrm>
        </p:spPr>
        <p:txBody>
          <a:bodyPr>
            <a:normAutofit fontScale="92500"/>
          </a:bodyPr>
          <a:lstStyle/>
          <a:p>
            <a:pPr marL="0" indent="0">
              <a:buNone/>
            </a:pPr>
            <a:endParaRPr lang="en-US" sz="5400" dirty="0"/>
          </a:p>
          <a:p>
            <a:pPr lvl="0"/>
            <a:r>
              <a:rPr lang="en-AU" sz="5400" dirty="0"/>
              <a:t>What instrument was necessary before the cell theory could be developed? </a:t>
            </a:r>
            <a:endParaRPr lang="en-US" sz="5400" dirty="0"/>
          </a:p>
          <a:p>
            <a:r>
              <a:rPr lang="en-AU" sz="5400" i="1" dirty="0"/>
              <a:t>The microscope </a:t>
            </a:r>
            <a:endParaRPr lang="en-US" sz="5400" dirty="0"/>
          </a:p>
          <a:p>
            <a:endParaRPr lang="en-US" dirty="0"/>
          </a:p>
        </p:txBody>
      </p:sp>
    </p:spTree>
    <p:extLst>
      <p:ext uri="{BB962C8B-B14F-4D97-AF65-F5344CB8AC3E}">
        <p14:creationId xmlns:p14="http://schemas.microsoft.com/office/powerpoint/2010/main" val="2301479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endParaRPr lang="en-US" dirty="0"/>
          </a:p>
        </p:txBody>
      </p:sp>
      <p:sp>
        <p:nvSpPr>
          <p:cNvPr id="3" name="Content Placeholder 2"/>
          <p:cNvSpPr>
            <a:spLocks noGrp="1"/>
          </p:cNvSpPr>
          <p:nvPr>
            <p:ph idx="1"/>
          </p:nvPr>
        </p:nvSpPr>
        <p:spPr/>
        <p:txBody>
          <a:bodyPr/>
          <a:lstStyle/>
          <a:p>
            <a:r>
              <a:rPr lang="en-AU" sz="4800" dirty="0"/>
              <a:t>Which three scientists directly contributed evidence for the </a:t>
            </a:r>
            <a:r>
              <a:rPr lang="en-AU" sz="4800" dirty="0" smtClean="0"/>
              <a:t>cell theory?</a:t>
            </a:r>
          </a:p>
          <a:p>
            <a:r>
              <a:rPr lang="en-AU" sz="4800" i="1" dirty="0"/>
              <a:t>Matthias Schleiden, Theodor Schwann, Rudolph Virchow</a:t>
            </a:r>
            <a:endParaRPr lang="en-US" sz="4800" dirty="0"/>
          </a:p>
          <a:p>
            <a:r>
              <a:rPr lang="en-AU" dirty="0" smtClean="0"/>
              <a:t> </a:t>
            </a:r>
            <a:endParaRPr lang="en-US" dirty="0"/>
          </a:p>
        </p:txBody>
      </p:sp>
    </p:spTree>
    <p:extLst>
      <p:ext uri="{BB962C8B-B14F-4D97-AF65-F5344CB8AC3E}">
        <p14:creationId xmlns:p14="http://schemas.microsoft.com/office/powerpoint/2010/main" val="2487069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a:t>
            </a:r>
            <a:endParaRPr lang="en-US" dirty="0"/>
          </a:p>
        </p:txBody>
      </p:sp>
      <p:sp>
        <p:nvSpPr>
          <p:cNvPr id="3" name="Content Placeholder 2"/>
          <p:cNvSpPr>
            <a:spLocks noGrp="1"/>
          </p:cNvSpPr>
          <p:nvPr>
            <p:ph idx="1"/>
          </p:nvPr>
        </p:nvSpPr>
        <p:spPr/>
        <p:txBody>
          <a:bodyPr>
            <a:normAutofit fontScale="92500" lnSpcReduction="10000"/>
          </a:bodyPr>
          <a:lstStyle/>
          <a:p>
            <a:pPr lvl="0"/>
            <a:r>
              <a:rPr lang="en-AU" dirty="0"/>
              <a:t>How did the earlier scientists and their contributions directly affect the discoveries of later scientists? For example, what had to come first? </a:t>
            </a:r>
            <a:endParaRPr lang="en-US" dirty="0"/>
          </a:p>
          <a:p>
            <a:r>
              <a:rPr lang="en-AU" i="1" dirty="0"/>
              <a:t>Hans and Zacharias Janssen had to first develop the microscope before cells could be discovered. Robert Hooke then discovered empty, dead cork cells in tree bark. Anton van Leeuwenhoek discovered the existence of living cells and is sometimes given credit for the microscope. </a:t>
            </a:r>
            <a:endParaRPr lang="en-US" dirty="0"/>
          </a:p>
          <a:p>
            <a:endParaRPr lang="en-US" dirty="0"/>
          </a:p>
        </p:txBody>
      </p:sp>
    </p:spTree>
    <p:extLst>
      <p:ext uri="{BB962C8B-B14F-4D97-AF65-F5344CB8AC3E}">
        <p14:creationId xmlns:p14="http://schemas.microsoft.com/office/powerpoint/2010/main" val="1665126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TotalTime>
  <Words>413</Words>
  <Application>Microsoft Office PowerPoint</Application>
  <PresentationFormat>On-screen Show (4:3)</PresentationFormat>
  <Paragraphs>53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Warm Up 10/17/16 Monday</vt:lpstr>
      <vt:lpstr>Answer</vt:lpstr>
      <vt:lpstr>Today Agenda</vt:lpstr>
      <vt:lpstr>Video and Activity</vt:lpstr>
      <vt:lpstr>Timeline Answer</vt:lpstr>
      <vt:lpstr>Question Answer</vt:lpstr>
      <vt:lpstr>Question 2</vt:lpstr>
      <vt:lpstr>Question 3</vt:lpstr>
      <vt:lpstr>Question 4</vt:lpstr>
      <vt:lpstr>Question 5</vt:lpstr>
      <vt:lpstr>Summary</vt:lpstr>
      <vt:lpstr>Review </vt:lpstr>
      <vt:lpstr>Answer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 Up 10/17/16 Monday</dc:title>
  <dc:creator>TMSA</dc:creator>
  <cp:lastModifiedBy>TMSA</cp:lastModifiedBy>
  <cp:revision>3</cp:revision>
  <dcterms:created xsi:type="dcterms:W3CDTF">2006-08-16T00:00:00Z</dcterms:created>
  <dcterms:modified xsi:type="dcterms:W3CDTF">2016-10-17T13:39:52Z</dcterms:modified>
</cp:coreProperties>
</file>