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81" r:id="rId12"/>
    <p:sldId id="27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798"/>
  </p:normalViewPr>
  <p:slideViewPr>
    <p:cSldViewPr snapToGrid="0" snapToObjects="1">
      <p:cViewPr>
        <p:scale>
          <a:sx n="50" d="100"/>
          <a:sy n="50" d="100"/>
        </p:scale>
        <p:origin x="-1482" y="-8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8/28/2017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Op-SD">
    <p:spTree>
      <p:nvGrpSpPr>
        <p:cNvPr id="1" name=""/>
        <p:cNvGrpSpPr/>
        <p:nvPr/>
      </p:nvGrpSpPr>
      <p:grpSpPr>
        <a:xfrm>
          <a:off x="0" y="0"/>
          <a:ext cx="0" cy="0"/>
          <a:chOff x="0" y="0"/>
          <a:chExt cx="0" cy="0"/>
        </a:xfrm>
      </p:grpSpPr>
      <p:sp>
        <p:nvSpPr>
          <p:cNvPr id="25" name="TextBox 24"/>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29"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
        <p:nvSpPr>
          <p:cNvPr id="6" name="Text Placeholder 2"/>
          <p:cNvSpPr>
            <a:spLocks noGrp="1"/>
          </p:cNvSpPr>
          <p:nvPr>
            <p:ph type="body" sz="quarter" idx="14" hasCustomPrompt="1"/>
          </p:nvPr>
        </p:nvSpPr>
        <p:spPr>
          <a:xfrm>
            <a:off x="1408140" y="1598354"/>
            <a:ext cx="9910457" cy="4925435"/>
          </a:xfrm>
          <a:prstGeom prst="rect">
            <a:avLst/>
          </a:prstGeom>
        </p:spPr>
        <p:txBody>
          <a:bodyPr vert="horz"/>
          <a:lstStyle>
            <a:lvl1pPr marL="0" marR="0" indent="1005840" algn="l" defTabSz="457200" rtl="0" eaLnBrk="1" fontAlgn="auto" latinLnBrk="0" hangingPunct="1">
              <a:lnSpc>
                <a:spcPct val="90000"/>
              </a:lnSpc>
              <a:spcBef>
                <a:spcPts val="0"/>
              </a:spcBef>
              <a:spcAft>
                <a:spcPts val="0"/>
              </a:spcAft>
              <a:buClrTx/>
              <a:buSzTx/>
              <a:buFont typeface="Arial"/>
              <a:buNone/>
              <a:tabLst>
                <a:tab pos="2273300" algn="l"/>
              </a:tabLst>
              <a:defRPr sz="2400" b="0" i="0" baseline="0">
                <a:solidFill>
                  <a:schemeClr val="tx1">
                    <a:lumMod val="65000"/>
                    <a:lumOff val="35000"/>
                  </a:schemeClr>
                </a:solidFill>
                <a:latin typeface="Proxima Nova"/>
                <a:cs typeface="Proxima Nov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smtClean="0"/>
              <a:t>Chapter Introduction</a:t>
            </a:r>
          </a:p>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smtClean="0"/>
              <a:t>Lesson 1: Title</a:t>
            </a:r>
          </a:p>
          <a:p>
            <a:pPr marL="0" marR="0" lvl="0" indent="0" algn="l" defTabSz="457200" rtl="0" eaLnBrk="1" fontAlgn="auto" latinLnBrk="0" hangingPunct="1">
              <a:lnSpc>
                <a:spcPct val="100000"/>
              </a:lnSpc>
              <a:spcBef>
                <a:spcPts val="1200"/>
              </a:spcBef>
              <a:spcAft>
                <a:spcPts val="1200"/>
              </a:spcAft>
              <a:buClrTx/>
              <a:buSzTx/>
              <a:buFont typeface="Arial"/>
              <a:buNone/>
              <a:tabLst>
                <a:tab pos="2273300" algn="l"/>
              </a:tabLst>
              <a:defRPr/>
            </a:pPr>
            <a:r>
              <a:rPr lang="en-US" dirty="0" smtClean="0"/>
              <a:t>Lesson 2: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smtClean="0"/>
              <a:t>Lesson 3: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smtClean="0"/>
              <a:t>Lesson 4: Title</a:t>
            </a:r>
          </a:p>
          <a:p>
            <a:pPr marL="0" marR="0" lvl="0" indent="0" algn="l" defTabSz="457200" rtl="0" eaLnBrk="1" fontAlgn="auto" latinLnBrk="0" hangingPunct="1">
              <a:lnSpc>
                <a:spcPct val="100000"/>
              </a:lnSpc>
              <a:spcBef>
                <a:spcPts val="1200"/>
              </a:spcBef>
              <a:spcAft>
                <a:spcPts val="1200"/>
              </a:spcAft>
              <a:buClrTx/>
              <a:buSzTx/>
              <a:buFont typeface="Arial"/>
              <a:buNone/>
              <a:tabLst/>
              <a:defRPr/>
            </a:pPr>
            <a:r>
              <a:rPr lang="en-US" dirty="0" smtClean="0"/>
              <a:t>Chapter Wrap-Up</a:t>
            </a:r>
          </a:p>
        </p:txBody>
      </p:sp>
      <p:sp>
        <p:nvSpPr>
          <p:cNvPr id="7"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INTRODUCTION</a:t>
            </a:r>
            <a:endParaRPr lang="en-US" sz="1300" b="0" i="0" kern="0" spc="30" dirty="0">
              <a:solidFill>
                <a:schemeClr val="tx1">
                  <a:lumMod val="65000"/>
                  <a:lumOff val="35000"/>
                </a:schemeClr>
              </a:solidFill>
              <a:latin typeface="Proxima Nova"/>
              <a:cs typeface="Proxima Nova"/>
            </a:endParaRPr>
          </a:p>
        </p:txBody>
      </p:sp>
      <p:sp>
        <p:nvSpPr>
          <p:cNvPr id="8" name="TextBox 7"/>
          <p:cNvSpPr txBox="1"/>
          <p:nvPr userDrawn="1"/>
        </p:nvSpPr>
        <p:spPr>
          <a:xfrm rot="16200000">
            <a:off x="298964" y="3290500"/>
            <a:ext cx="121621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Tree>
    <p:extLst>
      <p:ext uri="{BB962C8B-B14F-4D97-AF65-F5344CB8AC3E}">
        <p14:creationId xmlns:p14="http://schemas.microsoft.com/office/powerpoint/2010/main" val="544946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Op-DD">
    <p:spTree>
      <p:nvGrpSpPr>
        <p:cNvPr id="1" name=""/>
        <p:cNvGrpSpPr/>
        <p:nvPr/>
      </p:nvGrpSpPr>
      <p:grpSpPr>
        <a:xfrm>
          <a:off x="0" y="0"/>
          <a:ext cx="0" cy="0"/>
          <a:chOff x="0" y="0"/>
          <a:chExt cx="0" cy="0"/>
        </a:xfrm>
      </p:grpSpPr>
      <p:sp>
        <p:nvSpPr>
          <p:cNvPr id="9" name="Text Placeholder 2"/>
          <p:cNvSpPr>
            <a:spLocks noGrp="1"/>
          </p:cNvSpPr>
          <p:nvPr>
            <p:ph type="body" sz="quarter" idx="16"/>
          </p:nvPr>
        </p:nvSpPr>
        <p:spPr>
          <a:xfrm>
            <a:off x="2656035" y="2968129"/>
            <a:ext cx="8271608" cy="1468420"/>
          </a:xfrm>
          <a:prstGeom prst="rect">
            <a:avLst/>
          </a:prstGeom>
        </p:spPr>
        <p:txBody>
          <a:bodyPr vert="horz" lIns="0" tIns="0"/>
          <a:lstStyle>
            <a:lvl1pPr marL="0" indent="0">
              <a:lnSpc>
                <a:spcPct val="110000"/>
              </a:lnSpc>
              <a:buFont typeface="Arial"/>
              <a:buNone/>
              <a:defRPr sz="3600" b="0" i="0">
                <a:solidFill>
                  <a:schemeClr val="tx1">
                    <a:lumMod val="65000"/>
                    <a:lumOff val="35000"/>
                  </a:schemeClr>
                </a:solidFill>
                <a:latin typeface="Proxima Nova"/>
                <a:cs typeface="Proxima Nova"/>
              </a:defRPr>
            </a:lvl1pPr>
            <a:lvl2pPr>
              <a:lnSpc>
                <a:spcPct val="110000"/>
              </a:lnSpc>
              <a:defRPr sz="2400" b="0" i="0">
                <a:solidFill>
                  <a:schemeClr val="tx1">
                    <a:lumMod val="65000"/>
                    <a:lumOff val="35000"/>
                  </a:schemeClr>
                </a:solidFill>
                <a:latin typeface="Proxima Nova"/>
                <a:cs typeface="Proxima Nova"/>
              </a:defRPr>
            </a:lvl2pPr>
            <a:lvl3pPr>
              <a:lnSpc>
                <a:spcPct val="110000"/>
              </a:lnSpc>
              <a:defRPr sz="2400" b="0" i="0">
                <a:solidFill>
                  <a:schemeClr val="tx1">
                    <a:lumMod val="65000"/>
                    <a:lumOff val="35000"/>
                  </a:schemeClr>
                </a:solidFill>
                <a:latin typeface="Proxima Nova"/>
                <a:cs typeface="Proxima Nova"/>
              </a:defRPr>
            </a:lvl3pPr>
            <a:lvl4pPr>
              <a:lnSpc>
                <a:spcPct val="110000"/>
              </a:lnSpc>
              <a:defRPr sz="2400" b="0" i="0">
                <a:solidFill>
                  <a:schemeClr val="tx1">
                    <a:lumMod val="65000"/>
                    <a:lumOff val="35000"/>
                  </a:schemeClr>
                </a:solidFill>
                <a:latin typeface="Proxima Nova"/>
                <a:cs typeface="Proxima Nova"/>
              </a:defRPr>
            </a:lvl4pPr>
            <a:lvl5pPr>
              <a:lnSpc>
                <a:spcPct val="110000"/>
              </a:lnSpc>
              <a:defRPr sz="2400" b="0" i="0">
                <a:solidFill>
                  <a:schemeClr val="tx1">
                    <a:lumMod val="65000"/>
                    <a:lumOff val="35000"/>
                  </a:schemeClr>
                </a:solidFill>
                <a:latin typeface="Proxima Nova"/>
                <a:cs typeface="Proxima Nova"/>
              </a:defRPr>
            </a:lvl5pPr>
          </a:lstStyle>
          <a:p>
            <a:pPr lvl="0"/>
            <a:r>
              <a:rPr lang="en-US" smtClean="0"/>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864" y="2845934"/>
            <a:ext cx="1409667" cy="1057250"/>
          </a:xfrm>
          <a:prstGeom prst="rect">
            <a:avLst/>
          </a:prstGeom>
        </p:spPr>
      </p:pic>
      <p:sp>
        <p:nvSpPr>
          <p:cNvPr id="27"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INTRODUCTION</a:t>
            </a:r>
            <a:endParaRPr lang="en-US" sz="1300" b="0" i="0" kern="0" spc="30" dirty="0">
              <a:solidFill>
                <a:schemeClr val="tx1">
                  <a:lumMod val="65000"/>
                  <a:lumOff val="35000"/>
                </a:schemeClr>
              </a:solidFill>
              <a:latin typeface="Proxima Nova"/>
              <a:cs typeface="Proxima Nova"/>
            </a:endParaRPr>
          </a:p>
        </p:txBody>
      </p:sp>
      <p:sp>
        <p:nvSpPr>
          <p:cNvPr id="28" name="TextBox 27"/>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29"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Tree>
    <p:extLst>
      <p:ext uri="{BB962C8B-B14F-4D97-AF65-F5344CB8AC3E}">
        <p14:creationId xmlns:p14="http://schemas.microsoft.com/office/powerpoint/2010/main" val="11739006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Idea-SD">
    <p:spTree>
      <p:nvGrpSpPr>
        <p:cNvPr id="1" name=""/>
        <p:cNvGrpSpPr/>
        <p:nvPr/>
      </p:nvGrpSpPr>
      <p:grpSpPr>
        <a:xfrm>
          <a:off x="0" y="0"/>
          <a:ext cx="0" cy="0"/>
          <a:chOff x="0" y="0"/>
          <a:chExt cx="0" cy="0"/>
        </a:xfrm>
      </p:grpSpPr>
      <p:pic>
        <p:nvPicPr>
          <p:cNvPr id="2" name="Picture 1" descr="MA_inquiry-888002.png"/>
          <p:cNvPicPr>
            <a:picLocks noChangeAspect="1"/>
          </p:cNvPicPr>
          <p:nvPr userDrawn="1"/>
        </p:nvPicPr>
        <p:blipFill rotWithShape="1">
          <a:blip r:embed="rId2">
            <a:extLst>
              <a:ext uri="{28A0092B-C50C-407E-A947-70E740481C1C}">
                <a14:useLocalDpi xmlns:a14="http://schemas.microsoft.com/office/drawing/2010/main" val="0"/>
              </a:ext>
            </a:extLst>
          </a:blip>
          <a:srcRect l="9111" t="18451" r="14708" b="26889"/>
          <a:stretch/>
        </p:blipFill>
        <p:spPr>
          <a:xfrm>
            <a:off x="1027289" y="1575062"/>
            <a:ext cx="1411112" cy="759350"/>
          </a:xfrm>
          <a:prstGeom prst="rect">
            <a:avLst/>
          </a:prstGeom>
        </p:spPr>
      </p:pic>
      <p:sp>
        <p:nvSpPr>
          <p:cNvPr id="14" name="Text Placeholder 2"/>
          <p:cNvSpPr>
            <a:spLocks noGrp="1"/>
          </p:cNvSpPr>
          <p:nvPr>
            <p:ph type="body" sz="quarter" idx="19" hasCustomPrompt="1"/>
          </p:nvPr>
        </p:nvSpPr>
        <p:spPr>
          <a:xfrm>
            <a:off x="2567561" y="1713944"/>
            <a:ext cx="8336131" cy="538622"/>
          </a:xfrm>
          <a:prstGeom prst="rect">
            <a:avLst/>
          </a:prstGeom>
        </p:spPr>
        <p:txBody>
          <a:bodyPr vert="horz" lIns="0"/>
          <a:lstStyle>
            <a:lvl1pPr marL="0" indent="0">
              <a:buNone/>
              <a:defRPr sz="2400" b="1" i="0">
                <a:solidFill>
                  <a:schemeClr val="tx1">
                    <a:lumMod val="65000"/>
                    <a:lumOff val="35000"/>
                  </a:schemeClr>
                </a:solidFill>
                <a:latin typeface="Proxima Nova"/>
                <a:cs typeface="Proxima Nova"/>
              </a:defRPr>
            </a:lvl1pPr>
            <a:lvl2pPr marL="457200" indent="0">
              <a:buNone/>
              <a:defRPr sz="2800" b="1" i="0">
                <a:latin typeface="Verdana"/>
                <a:cs typeface="Verdana"/>
              </a:defRPr>
            </a:lvl2pPr>
            <a:lvl3pPr marL="914400" indent="0">
              <a:buNone/>
              <a:defRPr sz="2800" b="1" i="0">
                <a:latin typeface="Verdana"/>
                <a:cs typeface="Verdana"/>
              </a:defRPr>
            </a:lvl3pPr>
            <a:lvl4pPr marL="1371600" indent="0">
              <a:buNone/>
              <a:defRPr sz="2800" b="1" i="0">
                <a:latin typeface="Verdana"/>
                <a:cs typeface="Verdana"/>
              </a:defRPr>
            </a:lvl4pPr>
            <a:lvl5pPr marL="1828800" indent="0">
              <a:buNone/>
              <a:defRPr sz="2800" b="1" i="0">
                <a:latin typeface="Verdana"/>
                <a:cs typeface="Verdana"/>
              </a:defRPr>
            </a:lvl5pPr>
          </a:lstStyle>
          <a:p>
            <a:pPr lvl="0"/>
            <a:r>
              <a:rPr lang="en-US" dirty="0" smtClean="0"/>
              <a:t>Click to edit Master Title</a:t>
            </a:r>
            <a:endParaRPr lang="en-US" dirty="0"/>
          </a:p>
        </p:txBody>
      </p:sp>
      <p:sp>
        <p:nvSpPr>
          <p:cNvPr id="15" name="Text Placeholder 7"/>
          <p:cNvSpPr>
            <a:spLocks noGrp="1"/>
          </p:cNvSpPr>
          <p:nvPr>
            <p:ph type="body" sz="quarter" idx="20" hasCustomPrompt="1"/>
          </p:nvPr>
        </p:nvSpPr>
        <p:spPr>
          <a:xfrm>
            <a:off x="2567562" y="2252566"/>
            <a:ext cx="8336129" cy="3945035"/>
          </a:xfrm>
          <a:prstGeom prst="rect">
            <a:avLst/>
          </a:prstGeom>
        </p:spPr>
        <p:txBody>
          <a:bodyPr vert="horz" lIns="0" tIns="0"/>
          <a:lstStyle>
            <a:lvl1pPr marL="0" indent="0">
              <a:lnSpc>
                <a:spcPct val="120000"/>
              </a:lnSpc>
              <a:buFontTx/>
              <a:buNone/>
              <a:defRPr sz="24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smtClean="0"/>
              <a:t>Click to edit text</a:t>
            </a:r>
          </a:p>
        </p:txBody>
      </p:sp>
      <p:sp>
        <p:nvSpPr>
          <p:cNvPr id="20"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INTRODUCTION</a:t>
            </a:r>
            <a:endParaRPr lang="en-US" sz="1300" b="0" i="0" kern="0" spc="30" dirty="0">
              <a:solidFill>
                <a:schemeClr val="tx1">
                  <a:lumMod val="65000"/>
                  <a:lumOff val="35000"/>
                </a:schemeClr>
              </a:solidFill>
              <a:latin typeface="Proxima Nova"/>
              <a:cs typeface="Proxima Nova"/>
            </a:endParaRPr>
          </a:p>
        </p:txBody>
      </p:sp>
      <p:sp>
        <p:nvSpPr>
          <p:cNvPr id="21" name="TextBox 20"/>
          <p:cNvSpPr txBox="1"/>
          <p:nvPr userDrawn="1"/>
        </p:nvSpPr>
        <p:spPr>
          <a:xfrm rot="16200000">
            <a:off x="333268"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22" name="Text Placeholder 28"/>
          <p:cNvSpPr>
            <a:spLocks noGrp="1"/>
          </p:cNvSpPr>
          <p:nvPr>
            <p:ph type="body" sz="quarter" idx="13" hasCustomPrompt="1"/>
          </p:nvPr>
        </p:nvSpPr>
        <p:spPr>
          <a:xfrm>
            <a:off x="1408139" y="291160"/>
            <a:ext cx="104451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Tree>
    <p:extLst>
      <p:ext uri="{BB962C8B-B14F-4D97-AF65-F5344CB8AC3E}">
        <p14:creationId xmlns:p14="http://schemas.microsoft.com/office/powerpoint/2010/main" val="6823996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pter Op-DD">
    <p:spTree>
      <p:nvGrpSpPr>
        <p:cNvPr id="1" name=""/>
        <p:cNvGrpSpPr/>
        <p:nvPr/>
      </p:nvGrpSpPr>
      <p:grpSpPr>
        <a:xfrm>
          <a:off x="0" y="0"/>
          <a:ext cx="0" cy="0"/>
          <a:chOff x="0" y="0"/>
          <a:chExt cx="0" cy="0"/>
        </a:xfrm>
      </p:grpSpPr>
      <p:sp>
        <p:nvSpPr>
          <p:cNvPr id="15" name="TextBox 14"/>
          <p:cNvSpPr txBox="1"/>
          <p:nvPr userDrawn="1"/>
        </p:nvSpPr>
        <p:spPr>
          <a:xfrm>
            <a:off x="2499079" y="1629024"/>
            <a:ext cx="8157636" cy="461665"/>
          </a:xfrm>
          <a:prstGeom prst="rect">
            <a:avLst/>
          </a:prstGeom>
          <a:noFill/>
        </p:spPr>
        <p:txBody>
          <a:bodyPr wrap="square" lIns="0" rtlCol="0">
            <a:spAutoFit/>
          </a:bodyPr>
          <a:lstStyle/>
          <a:p>
            <a:r>
              <a:rPr lang="en-US" sz="2300" b="1" i="0" dirty="0" smtClean="0">
                <a:latin typeface="Proxima Nova"/>
                <a:cs typeface="Proxima Nova"/>
              </a:rPr>
              <a:t>Key</a:t>
            </a:r>
            <a:r>
              <a:rPr lang="en-US" sz="2300" b="1" i="0" baseline="0" dirty="0" smtClean="0">
                <a:latin typeface="Proxima Nova"/>
                <a:cs typeface="Proxima Nova"/>
              </a:rPr>
              <a:t> Concepts/</a:t>
            </a:r>
            <a:r>
              <a:rPr lang="en-US" sz="2300" b="1" i="0" dirty="0" smtClean="0">
                <a:latin typeface="Proxima Nova"/>
                <a:cs typeface="Proxima Nova"/>
              </a:rPr>
              <a:t>Essential Question</a:t>
            </a:r>
            <a:r>
              <a:rPr lang="en-US" sz="2300" b="1" i="0" baseline="0" dirty="0" smtClean="0">
                <a:latin typeface="Proxima Nova"/>
                <a:cs typeface="Proxima Nova"/>
              </a:rPr>
              <a:t>s</a:t>
            </a:r>
            <a:endParaRPr lang="en-US" sz="2300" b="1" i="0" dirty="0">
              <a:latin typeface="Proxima Nova"/>
              <a:cs typeface="Proxima Nova"/>
            </a:endParaRPr>
          </a:p>
        </p:txBody>
      </p:sp>
      <p:sp>
        <p:nvSpPr>
          <p:cNvPr id="11" name="Text Placeholder 18"/>
          <p:cNvSpPr>
            <a:spLocks noGrp="1"/>
          </p:cNvSpPr>
          <p:nvPr>
            <p:ph type="body" sz="quarter" idx="15" hasCustomPrompt="1"/>
          </p:nvPr>
        </p:nvSpPr>
        <p:spPr>
          <a:xfrm>
            <a:off x="1148620" y="121825"/>
            <a:ext cx="714048"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12" name="TextBox 11"/>
          <p:cNvSpPr txBox="1"/>
          <p:nvPr userDrawn="1"/>
        </p:nvSpPr>
        <p:spPr>
          <a:xfrm rot="16200000">
            <a:off x="333268"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13"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LESSON</a:t>
            </a:r>
            <a:r>
              <a:rPr lang="en-US" sz="1300" b="0" i="0" kern="0" spc="30" baseline="0" dirty="0" smtClean="0">
                <a:solidFill>
                  <a:schemeClr val="tx1">
                    <a:lumMod val="65000"/>
                    <a:lumOff val="35000"/>
                  </a:schemeClr>
                </a:solidFill>
                <a:latin typeface="Proxima Nova"/>
                <a:cs typeface="Proxima Nova"/>
              </a:rPr>
              <a:t> </a:t>
            </a:r>
            <a:r>
              <a:rPr lang="en-US" sz="1300" b="0" i="0" kern="0" spc="30" dirty="0" smtClean="0">
                <a:solidFill>
                  <a:schemeClr val="tx1">
                    <a:lumMod val="65000"/>
                    <a:lumOff val="35000"/>
                  </a:schemeClr>
                </a:solidFill>
                <a:latin typeface="Proxima Nova"/>
                <a:cs typeface="Proxima Nova"/>
              </a:rPr>
              <a:t>INTRODUCTION</a:t>
            </a:r>
            <a:endParaRPr lang="en-US" sz="1300" b="0" i="0" kern="0" spc="30" dirty="0">
              <a:solidFill>
                <a:schemeClr val="tx1">
                  <a:lumMod val="65000"/>
                  <a:lumOff val="35000"/>
                </a:schemeClr>
              </a:solidFill>
              <a:latin typeface="Proxima Nova"/>
              <a:cs typeface="Proxima Nova"/>
            </a:endParaRPr>
          </a:p>
        </p:txBody>
      </p:sp>
      <p:sp>
        <p:nvSpPr>
          <p:cNvPr id="14" name="Text Placeholder 28"/>
          <p:cNvSpPr>
            <a:spLocks noGrp="1"/>
          </p:cNvSpPr>
          <p:nvPr>
            <p:ph type="body" sz="quarter" idx="13" hasCustomPrompt="1"/>
          </p:nvPr>
        </p:nvSpPr>
        <p:spPr>
          <a:xfrm>
            <a:off x="1878962" y="316203"/>
            <a:ext cx="9624940"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sp>
        <p:nvSpPr>
          <p:cNvPr id="16" name="Text Placeholder 2"/>
          <p:cNvSpPr>
            <a:spLocks noGrp="1"/>
          </p:cNvSpPr>
          <p:nvPr>
            <p:ph type="body" sz="quarter" idx="23" hasCustomPrompt="1"/>
          </p:nvPr>
        </p:nvSpPr>
        <p:spPr>
          <a:xfrm>
            <a:off x="2381479" y="2271305"/>
            <a:ext cx="8512301" cy="3892425"/>
          </a:xfrm>
          <a:prstGeom prst="rect">
            <a:avLst/>
          </a:prstGeom>
        </p:spPr>
        <p:txBody>
          <a:bodyPr vert="horz"/>
          <a:lstStyle>
            <a:lvl1pPr marL="342900" marR="0" indent="-342900" algn="l" defTabSz="457200" rtl="0" eaLnBrk="1" fontAlgn="auto" latinLnBrk="0" hangingPunct="1">
              <a:lnSpc>
                <a:spcPct val="100000"/>
              </a:lnSpc>
              <a:spcBef>
                <a:spcPts val="300"/>
              </a:spcBef>
              <a:spcAft>
                <a:spcPts val="1200"/>
              </a:spcAft>
              <a:buClrTx/>
              <a:buSzTx/>
              <a:buFont typeface="Arial"/>
              <a:buChar char="•"/>
              <a:tabLst/>
              <a:defRPr sz="2400" b="0" i="0">
                <a:solidFill>
                  <a:schemeClr val="tx1">
                    <a:lumMod val="65000"/>
                    <a:lumOff val="35000"/>
                  </a:schemeClr>
                </a:solidFill>
                <a:latin typeface="Proxima Nova"/>
                <a:cs typeface="Proxima Nova"/>
              </a:defRPr>
            </a:lvl1pPr>
          </a:lstStyle>
          <a:p>
            <a:pPr marL="342900" marR="0" lvl="0" indent="-342900" algn="l" defTabSz="457200" rtl="0" eaLnBrk="1" fontAlgn="auto" latinLnBrk="0" hangingPunct="1">
              <a:lnSpc>
                <a:spcPct val="100000"/>
              </a:lnSpc>
              <a:spcBef>
                <a:spcPts val="1200"/>
              </a:spcBef>
              <a:spcAft>
                <a:spcPts val="12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1200"/>
              </a:spcBef>
              <a:spcAft>
                <a:spcPts val="12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1200"/>
              </a:spcBef>
              <a:spcAft>
                <a:spcPts val="12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1200"/>
              </a:spcBef>
              <a:spcAft>
                <a:spcPts val="1200"/>
              </a:spcAft>
              <a:buClrTx/>
              <a:buSzTx/>
              <a:buFont typeface="Arial"/>
              <a:buChar char="•"/>
              <a:tabLst/>
              <a:defRPr/>
            </a:pPr>
            <a:r>
              <a:rPr lang="en-US" dirty="0" smtClean="0"/>
              <a:t>Click to edit text</a:t>
            </a:r>
          </a:p>
        </p:txBody>
      </p:sp>
      <p:pic>
        <p:nvPicPr>
          <p:cNvPr id="22" name="Picture 21" descr="MA_Key-Concept_no-check-888002.png"/>
          <p:cNvPicPr>
            <a:picLocks noChangeAspect="1"/>
          </p:cNvPicPr>
          <p:nvPr userDrawn="1"/>
        </p:nvPicPr>
        <p:blipFill rotWithShape="1">
          <a:blip r:embed="rId2">
            <a:extLst>
              <a:ext uri="{28A0092B-C50C-407E-A947-70E740481C1C}">
                <a14:useLocalDpi xmlns:a14="http://schemas.microsoft.com/office/drawing/2010/main" val="0"/>
              </a:ext>
            </a:extLst>
          </a:blip>
          <a:srcRect l="29118" t="50494" r="26627" b="33951"/>
          <a:stretch/>
        </p:blipFill>
        <p:spPr>
          <a:xfrm>
            <a:off x="1232973" y="1719410"/>
            <a:ext cx="1103828" cy="376577"/>
          </a:xfrm>
          <a:prstGeom prst="rect">
            <a:avLst/>
          </a:prstGeom>
        </p:spPr>
      </p:pic>
    </p:spTree>
    <p:extLst>
      <p:ext uri="{BB962C8B-B14F-4D97-AF65-F5344CB8AC3E}">
        <p14:creationId xmlns:p14="http://schemas.microsoft.com/office/powerpoint/2010/main" val="19277070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6" name="TextBox 15"/>
          <p:cNvSpPr txBox="1"/>
          <p:nvPr userDrawn="1"/>
        </p:nvSpPr>
        <p:spPr>
          <a:xfrm>
            <a:off x="1319940" y="1645958"/>
            <a:ext cx="6247971" cy="461665"/>
          </a:xfrm>
          <a:prstGeom prst="rect">
            <a:avLst/>
          </a:prstGeom>
          <a:noFill/>
        </p:spPr>
        <p:txBody>
          <a:bodyPr wrap="square" lIns="0" rtlCol="0">
            <a:spAutoFit/>
          </a:bodyPr>
          <a:lstStyle/>
          <a:p>
            <a:r>
              <a:rPr lang="en-US" sz="2400" b="1" i="0" dirty="0" smtClean="0">
                <a:latin typeface="Proxima Nova"/>
                <a:cs typeface="Proxima Nova"/>
              </a:rPr>
              <a:t>Vocabulary</a:t>
            </a:r>
            <a:endParaRPr lang="en-US" sz="2400" b="1" i="0" dirty="0">
              <a:latin typeface="Proxima Nova"/>
              <a:cs typeface="Proxima Nova"/>
            </a:endParaRPr>
          </a:p>
        </p:txBody>
      </p:sp>
      <p:sp>
        <p:nvSpPr>
          <p:cNvPr id="17" name="TextBox 16"/>
          <p:cNvSpPr txBox="1"/>
          <p:nvPr userDrawn="1"/>
        </p:nvSpPr>
        <p:spPr>
          <a:xfrm>
            <a:off x="1319941" y="2309303"/>
            <a:ext cx="7785100"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dirty="0" smtClean="0">
                <a:solidFill>
                  <a:schemeClr val="tx1">
                    <a:lumMod val="65000"/>
                    <a:lumOff val="35000"/>
                  </a:schemeClr>
                </a:solidFill>
                <a:latin typeface="Proxima Nova"/>
                <a:cs typeface="Proxima Nova"/>
              </a:rPr>
              <a:t>Watch out for these words!</a:t>
            </a:r>
          </a:p>
        </p:txBody>
      </p:sp>
      <p:sp>
        <p:nvSpPr>
          <p:cNvPr id="19" name="Text Placeholder 3"/>
          <p:cNvSpPr>
            <a:spLocks noGrp="1"/>
          </p:cNvSpPr>
          <p:nvPr>
            <p:ph type="body" sz="quarter" idx="21" hasCustomPrompt="1"/>
          </p:nvPr>
        </p:nvSpPr>
        <p:spPr>
          <a:xfrm>
            <a:off x="1312879" y="2836323"/>
            <a:ext cx="9112156" cy="3090779"/>
          </a:xfrm>
          <a:prstGeom prst="rect">
            <a:avLst/>
          </a:prstGeom>
        </p:spPr>
        <p:txBody>
          <a:bodyPr vert="horz" lIns="0" numCol="2" spcCol="152400"/>
          <a:lstStyle>
            <a:lvl1pPr marL="342900" marR="0" indent="-342900" algn="l" defTabSz="457200" rtl="0" eaLnBrk="1" fontAlgn="auto" latinLnBrk="0" hangingPunct="1">
              <a:lnSpc>
                <a:spcPct val="100000"/>
              </a:lnSpc>
              <a:spcBef>
                <a:spcPts val="600"/>
              </a:spcBef>
              <a:spcAft>
                <a:spcPts val="600"/>
              </a:spcAft>
              <a:buClrTx/>
              <a:buSzTx/>
              <a:buFont typeface="Arial"/>
              <a:buChar char="•"/>
              <a:tabLst/>
              <a:defRPr sz="2400" b="0" i="0">
                <a:solidFill>
                  <a:schemeClr val="tx1">
                    <a:lumMod val="65000"/>
                    <a:lumOff val="35000"/>
                  </a:schemeClr>
                </a:solidFill>
                <a:latin typeface="Proxima Nova"/>
                <a:cs typeface="Proxima Nova"/>
              </a:defRPr>
            </a:lvl1pPr>
            <a:lvl2pPr marL="800100" indent="-342900">
              <a:buFont typeface="Arial"/>
              <a:buChar char="•"/>
              <a:defRPr sz="2400">
                <a:solidFill>
                  <a:schemeClr val="tx1">
                    <a:lumMod val="65000"/>
                    <a:lumOff val="35000"/>
                  </a:schemeClr>
                </a:solidFill>
                <a:latin typeface="Verdana"/>
                <a:cs typeface="Verdana"/>
              </a:defRPr>
            </a:lvl2pPr>
            <a:lvl3pPr marL="1257300" indent="-342900">
              <a:buFont typeface="Arial"/>
              <a:buChar char="•"/>
              <a:defRPr sz="2400">
                <a:solidFill>
                  <a:schemeClr val="tx1">
                    <a:lumMod val="65000"/>
                    <a:lumOff val="35000"/>
                  </a:schemeClr>
                </a:solidFill>
                <a:latin typeface="Verdana"/>
                <a:cs typeface="Verdana"/>
              </a:defRPr>
            </a:lvl3pPr>
            <a:lvl4pPr marL="1714500" indent="-342900">
              <a:buFont typeface="Arial"/>
              <a:buChar char="•"/>
              <a:defRPr sz="2400">
                <a:solidFill>
                  <a:schemeClr val="tx1">
                    <a:lumMod val="65000"/>
                    <a:lumOff val="35000"/>
                  </a:schemeClr>
                </a:solidFill>
                <a:latin typeface="Verdana"/>
                <a:cs typeface="Verdana"/>
              </a:defRPr>
            </a:lvl4pPr>
            <a:lvl5pPr marL="2171700" indent="-342900">
              <a:buFont typeface="Arial"/>
              <a:buChar char="•"/>
              <a:defRPr sz="2400">
                <a:solidFill>
                  <a:schemeClr val="tx1">
                    <a:lumMod val="65000"/>
                    <a:lumOff val="35000"/>
                  </a:schemeClr>
                </a:solidFill>
                <a:latin typeface="Verdana"/>
                <a:cs typeface="Verdana"/>
              </a:defRPr>
            </a:lvl5pPr>
          </a:lstStyle>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lvl="0"/>
            <a:endParaRPr lang="en-US" dirty="0" smtClean="0"/>
          </a:p>
        </p:txBody>
      </p:sp>
      <p:sp>
        <p:nvSpPr>
          <p:cNvPr id="15" name="Text Placeholder 18"/>
          <p:cNvSpPr>
            <a:spLocks noGrp="1"/>
          </p:cNvSpPr>
          <p:nvPr>
            <p:ph type="body" sz="quarter" idx="15" hasCustomPrompt="1"/>
          </p:nvPr>
        </p:nvSpPr>
        <p:spPr>
          <a:xfrm>
            <a:off x="1148620" y="121825"/>
            <a:ext cx="714048"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18" name="TextBox 17"/>
          <p:cNvSpPr txBox="1"/>
          <p:nvPr userDrawn="1"/>
        </p:nvSpPr>
        <p:spPr>
          <a:xfrm rot="16200000">
            <a:off x="333268"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20" name="Text Placeholder 28"/>
          <p:cNvSpPr txBox="1">
            <a:spLocks/>
          </p:cNvSpPr>
          <p:nvPr userDrawn="1"/>
        </p:nvSpPr>
        <p:spPr>
          <a:xfrm>
            <a:off x="8444089" y="782925"/>
            <a:ext cx="3059815"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LESSON</a:t>
            </a:r>
            <a:r>
              <a:rPr lang="en-US" sz="1300" b="0" i="0" kern="0" spc="30" baseline="0" dirty="0" smtClean="0">
                <a:solidFill>
                  <a:schemeClr val="tx1">
                    <a:lumMod val="65000"/>
                    <a:lumOff val="35000"/>
                  </a:schemeClr>
                </a:solidFill>
                <a:latin typeface="Proxima Nova"/>
                <a:cs typeface="Proxima Nova"/>
              </a:rPr>
              <a:t> </a:t>
            </a:r>
            <a:r>
              <a:rPr lang="en-US" sz="1300" b="0" i="0" kern="0" spc="30" dirty="0" smtClean="0">
                <a:solidFill>
                  <a:schemeClr val="tx1">
                    <a:lumMod val="65000"/>
                    <a:lumOff val="35000"/>
                  </a:schemeClr>
                </a:solidFill>
                <a:latin typeface="Proxima Nova"/>
                <a:cs typeface="Proxima Nova"/>
              </a:rPr>
              <a:t>INTRODUCTION</a:t>
            </a:r>
            <a:endParaRPr lang="en-US" sz="1300" b="0" i="0" kern="0" spc="30" dirty="0">
              <a:solidFill>
                <a:schemeClr val="tx1">
                  <a:lumMod val="65000"/>
                  <a:lumOff val="35000"/>
                </a:schemeClr>
              </a:solidFill>
              <a:latin typeface="Proxima Nova"/>
              <a:cs typeface="Proxima Nova"/>
            </a:endParaRPr>
          </a:p>
        </p:txBody>
      </p:sp>
      <p:sp>
        <p:nvSpPr>
          <p:cNvPr id="21" name="Text Placeholder 28"/>
          <p:cNvSpPr>
            <a:spLocks noGrp="1"/>
          </p:cNvSpPr>
          <p:nvPr>
            <p:ph type="body" sz="quarter" idx="13" hasCustomPrompt="1"/>
          </p:nvPr>
        </p:nvSpPr>
        <p:spPr>
          <a:xfrm>
            <a:off x="1878962" y="316203"/>
            <a:ext cx="9624940"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spTree>
    <p:extLst>
      <p:ext uri="{BB962C8B-B14F-4D97-AF65-F5344CB8AC3E}">
        <p14:creationId xmlns:p14="http://schemas.microsoft.com/office/powerpoint/2010/main" val="8333977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Text Placeholder 7"/>
          <p:cNvSpPr>
            <a:spLocks noGrp="1"/>
          </p:cNvSpPr>
          <p:nvPr>
            <p:ph type="body" sz="quarter" idx="20" hasCustomPrompt="1"/>
          </p:nvPr>
        </p:nvSpPr>
        <p:spPr>
          <a:xfrm>
            <a:off x="1424403" y="1905865"/>
            <a:ext cx="9424220" cy="3970002"/>
          </a:xfrm>
          <a:prstGeom prst="rect">
            <a:avLst/>
          </a:prstGeom>
        </p:spPr>
        <p:txBody>
          <a:bodyPr vert="horz" lIns="0" tIns="0"/>
          <a:lstStyle>
            <a:lvl1pPr marL="0" indent="0">
              <a:lnSpc>
                <a:spcPct val="120000"/>
              </a:lnSpc>
              <a:buFontTx/>
              <a:buNone/>
              <a:defRPr sz="24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smtClean="0"/>
              <a:t>Click to edit text</a:t>
            </a:r>
          </a:p>
        </p:txBody>
      </p:sp>
      <p:sp>
        <p:nvSpPr>
          <p:cNvPr id="8" name="Text Placeholder 18"/>
          <p:cNvSpPr>
            <a:spLocks noGrp="1"/>
          </p:cNvSpPr>
          <p:nvPr>
            <p:ph type="body" sz="quarter" idx="15" hasCustomPrompt="1"/>
          </p:nvPr>
        </p:nvSpPr>
        <p:spPr>
          <a:xfrm>
            <a:off x="1148620" y="121825"/>
            <a:ext cx="714048"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9" name="TextBox 8"/>
          <p:cNvSpPr txBox="1"/>
          <p:nvPr userDrawn="1"/>
        </p:nvSpPr>
        <p:spPr>
          <a:xfrm rot="16200000">
            <a:off x="333268"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11" name="Text Placeholder 28"/>
          <p:cNvSpPr>
            <a:spLocks noGrp="1"/>
          </p:cNvSpPr>
          <p:nvPr>
            <p:ph type="body" sz="quarter" idx="13" hasCustomPrompt="1"/>
          </p:nvPr>
        </p:nvSpPr>
        <p:spPr>
          <a:xfrm>
            <a:off x="1878962" y="316203"/>
            <a:ext cx="9624940"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spTree>
    <p:extLst>
      <p:ext uri="{BB962C8B-B14F-4D97-AF65-F5344CB8AC3E}">
        <p14:creationId xmlns:p14="http://schemas.microsoft.com/office/powerpoint/2010/main" val="16850447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8/28/2017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8/28/2017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8/28/2017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8/28/2017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WARM UP 5 MINUTES</a:t>
            </a:r>
            <a:endParaRPr lang="en-US" dirty="0"/>
          </a:p>
        </p:txBody>
      </p:sp>
      <p:sp>
        <p:nvSpPr>
          <p:cNvPr id="3" name="Subtitle 2"/>
          <p:cNvSpPr>
            <a:spLocks noGrp="1"/>
          </p:cNvSpPr>
          <p:nvPr>
            <p:ph type="subTitle" idx="1"/>
          </p:nvPr>
        </p:nvSpPr>
        <p:spPr/>
        <p:txBody>
          <a:bodyPr/>
          <a:lstStyle/>
          <a:p>
            <a:r>
              <a:rPr lang="en-US" dirty="0" smtClean="0"/>
              <a:t>8-28-17 MONDAY</a:t>
            </a:r>
            <a:endParaRPr lang="en-US" dirty="0"/>
          </a:p>
        </p:txBody>
      </p:sp>
    </p:spTree>
    <p:extLst>
      <p:ext uri="{BB962C8B-B14F-4D97-AF65-F5344CB8AC3E}">
        <p14:creationId xmlns:p14="http://schemas.microsoft.com/office/powerpoint/2010/main" val="138343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a:xfrm>
            <a:off x="977169" y="991465"/>
            <a:ext cx="10209943" cy="5466486"/>
          </a:xfrm>
        </p:spPr>
        <p:txBody>
          <a:bodyPr>
            <a:normAutofit/>
          </a:bodyPr>
          <a:lstStyle/>
          <a:p>
            <a:r>
              <a:rPr lang="en-US" dirty="0" smtClean="0">
                <a:solidFill>
                  <a:srgbClr val="FF0000"/>
                </a:solidFill>
              </a:rPr>
              <a:t>Science</a:t>
            </a:r>
            <a:r>
              <a:rPr lang="en-US" dirty="0" smtClean="0"/>
              <a:t>; Science is the investigation and exploration of natural events and of the new information that results from those investigations. </a:t>
            </a:r>
          </a:p>
          <a:p>
            <a:r>
              <a:rPr lang="en-US" dirty="0" smtClean="0">
                <a:solidFill>
                  <a:srgbClr val="FF0000"/>
                </a:solidFill>
              </a:rPr>
              <a:t>Biology</a:t>
            </a:r>
            <a:r>
              <a:rPr lang="en-US" dirty="0" smtClean="0"/>
              <a:t> </a:t>
            </a:r>
            <a:r>
              <a:rPr lang="en-US" dirty="0"/>
              <a:t>study of all living things;  </a:t>
            </a:r>
            <a:r>
              <a:rPr lang="en-US" dirty="0" smtClean="0"/>
              <a:t>life </a:t>
            </a:r>
            <a:r>
              <a:rPr lang="en-US" dirty="0"/>
              <a:t>science </a:t>
            </a:r>
            <a:endParaRPr lang="en-US" dirty="0" smtClean="0"/>
          </a:p>
          <a:p>
            <a:r>
              <a:rPr lang="en-US" dirty="0">
                <a:solidFill>
                  <a:srgbClr val="FF0000"/>
                </a:solidFill>
              </a:rPr>
              <a:t>C</a:t>
            </a:r>
            <a:r>
              <a:rPr lang="en-US" dirty="0" smtClean="0">
                <a:solidFill>
                  <a:srgbClr val="FF0000"/>
                </a:solidFill>
              </a:rPr>
              <a:t>ritical </a:t>
            </a:r>
            <a:r>
              <a:rPr lang="en-US" dirty="0">
                <a:solidFill>
                  <a:srgbClr val="FF0000"/>
                </a:solidFill>
              </a:rPr>
              <a:t>thinking</a:t>
            </a:r>
            <a:r>
              <a:rPr lang="en-US" dirty="0"/>
              <a:t> comparing what you already know with the information you are given to decide whether you agree with it </a:t>
            </a:r>
            <a:endParaRPr lang="en-US" dirty="0" smtClean="0"/>
          </a:p>
          <a:p>
            <a:r>
              <a:rPr lang="en-US" dirty="0" smtClean="0">
                <a:solidFill>
                  <a:srgbClr val="FF0000"/>
                </a:solidFill>
              </a:rPr>
              <a:t>Ethics</a:t>
            </a:r>
            <a:r>
              <a:rPr lang="en-US" dirty="0" smtClean="0"/>
              <a:t>: </a:t>
            </a:r>
            <a:r>
              <a:rPr lang="en-US" dirty="0"/>
              <a:t>rules of conduct or moral </a:t>
            </a:r>
            <a:r>
              <a:rPr lang="en-US" dirty="0" smtClean="0"/>
              <a:t>principles</a:t>
            </a:r>
          </a:p>
          <a:p>
            <a:r>
              <a:rPr lang="en-US" dirty="0" smtClean="0">
                <a:solidFill>
                  <a:srgbClr val="FF0000"/>
                </a:solidFill>
              </a:rPr>
              <a:t>Hypothesis</a:t>
            </a:r>
            <a:r>
              <a:rPr lang="en-US" dirty="0" smtClean="0"/>
              <a:t> </a:t>
            </a:r>
            <a:r>
              <a:rPr lang="en-US" dirty="0"/>
              <a:t>possible explanation about an observation that can be tested by scientific investigations </a:t>
            </a:r>
            <a:endParaRPr lang="en-US" dirty="0" smtClean="0"/>
          </a:p>
          <a:p>
            <a:endParaRPr lang="en-US" dirty="0" smtClean="0"/>
          </a:p>
          <a:p>
            <a:endParaRPr lang="en-US" dirty="0"/>
          </a:p>
        </p:txBody>
      </p:sp>
      <p:sp>
        <p:nvSpPr>
          <p:cNvPr id="9" name="Text Placeholder 8"/>
          <p:cNvSpPr>
            <a:spLocks noGrp="1"/>
          </p:cNvSpPr>
          <p:nvPr>
            <p:ph type="body" sz="quarter" idx="15"/>
          </p:nvPr>
        </p:nvSpPr>
        <p:spPr/>
        <p:txBody>
          <a:bodyPr>
            <a:normAutofit lnSpcReduction="10000"/>
          </a:bodyPr>
          <a:lstStyle/>
          <a:p>
            <a:r>
              <a:rPr lang="en-US" dirty="0" smtClean="0"/>
              <a:t>1</a:t>
            </a:r>
            <a:endParaRPr lang="en-US" dirty="0"/>
          </a:p>
        </p:txBody>
      </p:sp>
      <p:sp>
        <p:nvSpPr>
          <p:cNvPr id="5" name="Text Placeholder 4"/>
          <p:cNvSpPr>
            <a:spLocks noGrp="1"/>
          </p:cNvSpPr>
          <p:nvPr>
            <p:ph type="body" sz="quarter" idx="13"/>
          </p:nvPr>
        </p:nvSpPr>
        <p:spPr/>
        <p:txBody>
          <a:bodyPr/>
          <a:lstStyle/>
          <a:p>
            <a:r>
              <a:rPr lang="en-US" dirty="0" smtClean="0"/>
              <a:t>Understanding Science- Vocabulary –Science Journal</a:t>
            </a:r>
            <a:endParaRPr lang="en-US" dirty="0"/>
          </a:p>
        </p:txBody>
      </p:sp>
    </p:spTree>
    <p:extLst>
      <p:ext uri="{BB962C8B-B14F-4D97-AF65-F5344CB8AC3E}">
        <p14:creationId xmlns:p14="http://schemas.microsoft.com/office/powerpoint/2010/main" val="1679436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a:t>D. Results of Scientific Inquiry </a:t>
            </a:r>
          </a:p>
          <a:p>
            <a:r>
              <a:rPr lang="en-US" dirty="0"/>
              <a:t>1. Outcomes of scientific inquiry may include technology, new </a:t>
            </a:r>
            <a:r>
              <a:rPr lang="en-US" u="sng" dirty="0"/>
              <a:t>materials</a:t>
            </a:r>
            <a:r>
              <a:rPr lang="en-US" dirty="0"/>
              <a:t>, and possible explanations for phenomena. </a:t>
            </a:r>
          </a:p>
          <a:p>
            <a:r>
              <a:rPr lang="en-US" dirty="0"/>
              <a:t>2. The practical use of scientific knowledge, especially for industrial or commercial use, is called </a:t>
            </a:r>
            <a:r>
              <a:rPr lang="en-US" u="sng" dirty="0"/>
              <a:t>technology</a:t>
            </a:r>
            <a:r>
              <a:rPr lang="en-US" dirty="0"/>
              <a:t>. </a:t>
            </a:r>
          </a:p>
          <a:p>
            <a:endParaRPr lang="en-US" dirty="0"/>
          </a:p>
        </p:txBody>
      </p:sp>
      <p:sp>
        <p:nvSpPr>
          <p:cNvPr id="3" name="Text Placeholder 2"/>
          <p:cNvSpPr>
            <a:spLocks noGrp="1"/>
          </p:cNvSpPr>
          <p:nvPr>
            <p:ph type="body" sz="quarter" idx="15"/>
          </p:nvPr>
        </p:nvSpPr>
        <p:spPr/>
        <p:txBody>
          <a:bodyPr>
            <a:normAutofit lnSpcReduction="10000"/>
          </a:bodyPr>
          <a:lstStyle/>
          <a:p>
            <a:r>
              <a:rPr lang="en-US" dirty="0" smtClean="0"/>
              <a:t>1</a:t>
            </a:r>
            <a:endParaRPr lang="en-US" dirty="0"/>
          </a:p>
        </p:txBody>
      </p:sp>
      <p:sp>
        <p:nvSpPr>
          <p:cNvPr id="4" name="Text Placeholder 3"/>
          <p:cNvSpPr>
            <a:spLocks noGrp="1"/>
          </p:cNvSpPr>
          <p:nvPr>
            <p:ph type="body" sz="quarter" idx="13"/>
          </p:nvPr>
        </p:nvSpPr>
        <p:spPr/>
        <p:txBody>
          <a:bodyPr/>
          <a:lstStyle/>
          <a:p>
            <a:r>
              <a:rPr lang="en-US" dirty="0" smtClean="0"/>
              <a:t>Understanding Science</a:t>
            </a:r>
            <a:endParaRPr lang="en-US" dirty="0"/>
          </a:p>
        </p:txBody>
      </p:sp>
    </p:spTree>
    <p:extLst>
      <p:ext uri="{BB962C8B-B14F-4D97-AF65-F5344CB8AC3E}">
        <p14:creationId xmlns:p14="http://schemas.microsoft.com/office/powerpoint/2010/main" val="3231344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1148620" y="861412"/>
            <a:ext cx="10198753" cy="5297017"/>
          </a:xfrm>
        </p:spPr>
        <p:txBody>
          <a:bodyPr>
            <a:normAutofit fontScale="85000" lnSpcReduction="10000"/>
          </a:bodyPr>
          <a:lstStyle/>
          <a:p>
            <a:r>
              <a:rPr lang="en-US" dirty="0"/>
              <a:t>E. Scientific Theory and Scientific Laws </a:t>
            </a:r>
          </a:p>
          <a:p>
            <a:r>
              <a:rPr lang="en-US" dirty="0"/>
              <a:t>1. An explanation of observations or events based on knowledge gained from many observations and investigations is called a(n) </a:t>
            </a:r>
            <a:r>
              <a:rPr lang="en-US" u="sng" dirty="0"/>
              <a:t>scientific theory. </a:t>
            </a:r>
          </a:p>
          <a:p>
            <a:r>
              <a:rPr lang="en-US" dirty="0"/>
              <a:t>2. A(n) </a:t>
            </a:r>
            <a:r>
              <a:rPr lang="en-US" u="sng" dirty="0"/>
              <a:t>scientific law </a:t>
            </a:r>
            <a:r>
              <a:rPr lang="en-US" dirty="0"/>
              <a:t>describes a pattern or an event in nature that is always true. </a:t>
            </a:r>
          </a:p>
          <a:p>
            <a:r>
              <a:rPr lang="en-US" dirty="0"/>
              <a:t>3. It is important to be</a:t>
            </a:r>
            <a:r>
              <a:rPr lang="en-US" u="sng" dirty="0"/>
              <a:t> skeptical</a:t>
            </a:r>
            <a:r>
              <a:rPr lang="en-US" dirty="0"/>
              <a:t>, or to question information, about scientific issues presented in the media. </a:t>
            </a:r>
          </a:p>
          <a:p>
            <a:r>
              <a:rPr lang="en-US" dirty="0"/>
              <a:t>4. Comparing what you already know with the information you are given in order to decide whether you agree with it is called </a:t>
            </a:r>
            <a:r>
              <a:rPr lang="en-US" u="sng" dirty="0"/>
              <a:t>critical thinking</a:t>
            </a:r>
            <a:r>
              <a:rPr lang="en-US" dirty="0"/>
              <a:t>. </a:t>
            </a:r>
          </a:p>
          <a:p>
            <a:r>
              <a:rPr lang="en-US" dirty="0"/>
              <a:t>5. Science cannot answer questions about </a:t>
            </a:r>
            <a:r>
              <a:rPr lang="en-US" u="sng" dirty="0"/>
              <a:t>personal</a:t>
            </a:r>
            <a:r>
              <a:rPr lang="en-US" dirty="0"/>
              <a:t> opinions, values, beliefs, or </a:t>
            </a:r>
            <a:r>
              <a:rPr lang="en-US" u="sng" dirty="0"/>
              <a:t>feelings</a:t>
            </a:r>
            <a:r>
              <a:rPr lang="en-US" dirty="0"/>
              <a:t>. </a:t>
            </a:r>
          </a:p>
          <a:p>
            <a:r>
              <a:rPr lang="en-US" dirty="0"/>
              <a:t>6. Scientists follow safety </a:t>
            </a:r>
            <a:r>
              <a:rPr lang="en-US" u="sng" dirty="0"/>
              <a:t>procedures</a:t>
            </a:r>
            <a:r>
              <a:rPr lang="en-US" dirty="0"/>
              <a:t> when they conduct </a:t>
            </a:r>
            <a:r>
              <a:rPr lang="en-US" u="sng" dirty="0"/>
              <a:t>investigations</a:t>
            </a:r>
            <a:r>
              <a:rPr lang="en-US" dirty="0"/>
              <a:t>. </a:t>
            </a:r>
          </a:p>
          <a:p>
            <a:r>
              <a:rPr lang="en-US" dirty="0"/>
              <a:t>7. It is important to follow </a:t>
            </a:r>
            <a:r>
              <a:rPr lang="en-US" u="sng" dirty="0"/>
              <a:t>ethics</a:t>
            </a:r>
            <a:r>
              <a:rPr lang="en-US" dirty="0"/>
              <a:t> when you work with living things or do research with people. </a:t>
            </a:r>
          </a:p>
        </p:txBody>
      </p:sp>
      <p:sp>
        <p:nvSpPr>
          <p:cNvPr id="3" name="Text Placeholder 2"/>
          <p:cNvSpPr>
            <a:spLocks noGrp="1"/>
          </p:cNvSpPr>
          <p:nvPr>
            <p:ph type="body" sz="quarter" idx="15"/>
          </p:nvPr>
        </p:nvSpPr>
        <p:spPr/>
        <p:txBody>
          <a:bodyPr>
            <a:normAutofit lnSpcReduction="10000"/>
          </a:bodyPr>
          <a:lstStyle/>
          <a:p>
            <a:r>
              <a:rPr lang="en-US" dirty="0" smtClean="0"/>
              <a:t>1</a:t>
            </a:r>
            <a:endParaRPr lang="en-US" dirty="0"/>
          </a:p>
        </p:txBody>
      </p:sp>
      <p:sp>
        <p:nvSpPr>
          <p:cNvPr id="4" name="Text Placeholder 3"/>
          <p:cNvSpPr>
            <a:spLocks noGrp="1"/>
          </p:cNvSpPr>
          <p:nvPr>
            <p:ph type="body" sz="quarter" idx="13"/>
          </p:nvPr>
        </p:nvSpPr>
        <p:spPr/>
        <p:txBody>
          <a:bodyPr/>
          <a:lstStyle/>
          <a:p>
            <a:r>
              <a:rPr lang="en-US" dirty="0" smtClean="0"/>
              <a:t>Understanding Science</a:t>
            </a:r>
            <a:endParaRPr lang="en-US" dirty="0"/>
          </a:p>
        </p:txBody>
      </p:sp>
    </p:spTree>
    <p:extLst>
      <p:ext uri="{BB962C8B-B14F-4D97-AF65-F5344CB8AC3E}">
        <p14:creationId xmlns:p14="http://schemas.microsoft.com/office/powerpoint/2010/main" val="278755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Box 5"/>
          <p:cNvSpPr txBox="1"/>
          <p:nvPr/>
        </p:nvSpPr>
        <p:spPr>
          <a:xfrm>
            <a:off x="1600200" y="-26432"/>
            <a:ext cx="7900987"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98" y="-26432"/>
            <a:ext cx="11937101" cy="697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48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ANSWER (You can write the red part)</a:t>
            </a:r>
            <a:endParaRPr lang="en-US" dirty="0"/>
          </a:p>
        </p:txBody>
      </p:sp>
      <p:sp>
        <p:nvSpPr>
          <p:cNvPr id="3" name="Content Placeholder 2"/>
          <p:cNvSpPr>
            <a:spLocks noGrp="1"/>
          </p:cNvSpPr>
          <p:nvPr>
            <p:ph idx="1"/>
          </p:nvPr>
        </p:nvSpPr>
        <p:spPr/>
        <p:txBody>
          <a:bodyPr>
            <a:normAutofit lnSpcReduction="10000"/>
          </a:bodyPr>
          <a:lstStyle/>
          <a:p>
            <a:r>
              <a:rPr lang="en-US" dirty="0"/>
              <a:t>1) </a:t>
            </a:r>
            <a:r>
              <a:rPr lang="en-US" dirty="0">
                <a:solidFill>
                  <a:srgbClr val="FF0000"/>
                </a:solidFill>
              </a:rPr>
              <a:t>The eagle is soaring or gliding as it spreads its broad wings and tail. </a:t>
            </a:r>
            <a:r>
              <a:rPr lang="en-US" dirty="0"/>
              <a:t>By observing the eagle over time, you could learn how it climbs or dives, where it builds its nest, and how it catches fish or other </a:t>
            </a:r>
            <a:r>
              <a:rPr lang="en-US" dirty="0" smtClean="0"/>
              <a:t>prey</a:t>
            </a:r>
          </a:p>
          <a:p>
            <a:r>
              <a:rPr lang="en-US" dirty="0"/>
              <a:t>2) </a:t>
            </a:r>
            <a:r>
              <a:rPr lang="en-US" dirty="0">
                <a:solidFill>
                  <a:srgbClr val="FF0000"/>
                </a:solidFill>
              </a:rPr>
              <a:t>How long can the eagle stay in the air before it must rest</a:t>
            </a:r>
            <a:r>
              <a:rPr lang="en-US" dirty="0" smtClean="0">
                <a:solidFill>
                  <a:srgbClr val="FF0000"/>
                </a:solidFill>
              </a:rPr>
              <a:t>?</a:t>
            </a:r>
          </a:p>
          <a:p>
            <a:r>
              <a:rPr lang="en-US" dirty="0" smtClean="0">
                <a:solidFill>
                  <a:srgbClr val="FF0000"/>
                </a:solidFill>
              </a:rPr>
              <a:t> </a:t>
            </a:r>
            <a:r>
              <a:rPr lang="en-US" dirty="0">
                <a:solidFill>
                  <a:srgbClr val="FF0000"/>
                </a:solidFill>
              </a:rPr>
              <a:t>How does the eagle use its pointed beak? </a:t>
            </a:r>
            <a:endParaRPr lang="en-US" dirty="0" smtClean="0">
              <a:solidFill>
                <a:srgbClr val="FF0000"/>
              </a:solidFill>
            </a:endParaRPr>
          </a:p>
          <a:p>
            <a:r>
              <a:rPr lang="en-US" dirty="0" smtClean="0"/>
              <a:t>To </a:t>
            </a:r>
            <a:r>
              <a:rPr lang="en-US" dirty="0"/>
              <a:t>find the answers to these and other questions, you could research them in books, encyclopedias, or trusted web sites. Many questions could be answered by observing bald eagles. </a:t>
            </a:r>
            <a:endParaRPr lang="en-US" dirty="0" smtClean="0"/>
          </a:p>
          <a:p>
            <a:r>
              <a:rPr lang="en-US" dirty="0"/>
              <a:t>3) </a:t>
            </a:r>
            <a:r>
              <a:rPr lang="en-US" dirty="0">
                <a:solidFill>
                  <a:srgbClr val="FF0000"/>
                </a:solidFill>
              </a:rPr>
              <a:t>As the human population grows, the natural habitats of many animals are changing or being destroyed.</a:t>
            </a:r>
            <a:r>
              <a:rPr lang="en-US" dirty="0"/>
              <a:t> By studying how animals live, we can take actions to help them survive.</a:t>
            </a:r>
          </a:p>
        </p:txBody>
      </p:sp>
    </p:spTree>
    <p:extLst>
      <p:ext uri="{BB962C8B-B14F-4D97-AF65-F5344CB8AC3E}">
        <p14:creationId xmlns:p14="http://schemas.microsoft.com/office/powerpoint/2010/main" val="1195078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Today Agenda </a:t>
            </a:r>
            <a:endParaRPr lang="en-US" dirty="0"/>
          </a:p>
        </p:txBody>
      </p:sp>
      <p:sp>
        <p:nvSpPr>
          <p:cNvPr id="3" name="Content Placeholder 2"/>
          <p:cNvSpPr>
            <a:spLocks noGrp="1"/>
          </p:cNvSpPr>
          <p:nvPr>
            <p:ph idx="1"/>
          </p:nvPr>
        </p:nvSpPr>
        <p:spPr/>
        <p:txBody>
          <a:bodyPr/>
          <a:lstStyle/>
          <a:p>
            <a:r>
              <a:rPr lang="en-US" dirty="0" smtClean="0"/>
              <a:t>1) Warm Up 5 minutes</a:t>
            </a:r>
          </a:p>
          <a:p>
            <a:r>
              <a:rPr lang="en-US" dirty="0" smtClean="0"/>
              <a:t>2) Introduction </a:t>
            </a:r>
            <a:r>
              <a:rPr lang="en-US" dirty="0" smtClean="0"/>
              <a:t>10 </a:t>
            </a:r>
            <a:r>
              <a:rPr lang="en-US" dirty="0" smtClean="0"/>
              <a:t>minutes</a:t>
            </a:r>
          </a:p>
          <a:p>
            <a:r>
              <a:rPr lang="en-US" dirty="0" smtClean="0"/>
              <a:t>3 ) </a:t>
            </a:r>
            <a:r>
              <a:rPr lang="en-US" dirty="0" smtClean="0"/>
              <a:t>Instruction 20minutes</a:t>
            </a:r>
            <a:endParaRPr lang="en-US" dirty="0" smtClean="0"/>
          </a:p>
          <a:p>
            <a:r>
              <a:rPr lang="en-US" dirty="0" smtClean="0"/>
              <a:t>4) Independent Practice 10 minutes</a:t>
            </a:r>
          </a:p>
          <a:p>
            <a:endParaRPr lang="en-US" dirty="0" smtClean="0"/>
          </a:p>
        </p:txBody>
      </p:sp>
    </p:spTree>
    <p:extLst>
      <p:ext uri="{BB962C8B-B14F-4D97-AF65-F5344CB8AC3E}">
        <p14:creationId xmlns:p14="http://schemas.microsoft.com/office/powerpoint/2010/main" val="1065519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smtClean="0"/>
              <a:t>Scientific Explanations</a:t>
            </a:r>
            <a:endParaRPr lang="en-US" dirty="0"/>
          </a:p>
        </p:txBody>
      </p:sp>
      <p:sp>
        <p:nvSpPr>
          <p:cNvPr id="10" name="Text Placeholder 7"/>
          <p:cNvSpPr>
            <a:spLocks noGrp="1"/>
          </p:cNvSpPr>
          <p:nvPr>
            <p:ph type="body" sz="quarter" idx="14"/>
          </p:nvPr>
        </p:nvSpPr>
        <p:spPr>
          <a:xfrm>
            <a:off x="2580105" y="1598354"/>
            <a:ext cx="7432843" cy="4925435"/>
          </a:xfrm>
        </p:spPr>
        <p:txBody>
          <a:bodyPr/>
          <a:lstStyle/>
          <a:p>
            <a:pPr marL="1541463" indent="-1541463">
              <a:spcAft>
                <a:spcPts val="1200"/>
              </a:spcAft>
            </a:pPr>
            <a:r>
              <a:rPr lang="en-US" dirty="0" smtClean="0"/>
              <a:t>Chapter Introduction</a:t>
            </a:r>
          </a:p>
          <a:p>
            <a:pPr marL="1298448" indent="-1541463">
              <a:spcAft>
                <a:spcPts val="1200"/>
              </a:spcAft>
            </a:pPr>
            <a:r>
              <a:rPr lang="en-US" dirty="0" smtClean="0"/>
              <a:t>Lesson 1:  Understanding Science</a:t>
            </a:r>
          </a:p>
          <a:p>
            <a:pPr marL="1362456" indent="-1541463">
              <a:spcAft>
                <a:spcPts val="1200"/>
              </a:spcAft>
            </a:pPr>
            <a:r>
              <a:rPr lang="en-US" dirty="0"/>
              <a:t>Lesson 2</a:t>
            </a:r>
            <a:r>
              <a:rPr lang="en-US" dirty="0" smtClean="0"/>
              <a:t>: Measurement and Scientific Tools</a:t>
            </a:r>
            <a:endParaRPr lang="en-US" dirty="0"/>
          </a:p>
          <a:p>
            <a:pPr marL="1362456" indent="-1541463">
              <a:spcAft>
                <a:spcPts val="1200"/>
              </a:spcAft>
            </a:pPr>
            <a:r>
              <a:rPr lang="en-US" dirty="0"/>
              <a:t>Lesson </a:t>
            </a:r>
            <a:r>
              <a:rPr lang="en-US" dirty="0" smtClean="0"/>
              <a:t>3: Case Study</a:t>
            </a:r>
          </a:p>
        </p:txBody>
      </p:sp>
    </p:spTree>
    <p:extLst>
      <p:ext uri="{BB962C8B-B14F-4D97-AF65-F5344CB8AC3E}">
        <p14:creationId xmlns:p14="http://schemas.microsoft.com/office/powerpoint/2010/main" val="2038562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620866" y="2968129"/>
            <a:ext cx="8271608" cy="1468420"/>
          </a:xfrm>
        </p:spPr>
        <p:txBody>
          <a:bodyPr>
            <a:normAutofit fontScale="55000" lnSpcReduction="20000"/>
          </a:bodyPr>
          <a:lstStyle/>
          <a:p>
            <a:r>
              <a:rPr lang="en-US" dirty="0" smtClean="0"/>
              <a:t>How can science provide answers to your questions about the world around you?</a:t>
            </a:r>
          </a:p>
          <a:p>
            <a:r>
              <a:rPr lang="en-US" dirty="0"/>
              <a:t>The process of scientific inquiry and performing scientific investigations can provide answers to questions about your world.</a:t>
            </a:r>
          </a:p>
          <a:p>
            <a:endParaRPr lang="en-US" dirty="0"/>
          </a:p>
        </p:txBody>
      </p:sp>
      <p:sp>
        <p:nvSpPr>
          <p:cNvPr id="2" name="Text Placeholder 1"/>
          <p:cNvSpPr>
            <a:spLocks noGrp="1"/>
          </p:cNvSpPr>
          <p:nvPr>
            <p:ph type="body" sz="quarter" idx="13"/>
          </p:nvPr>
        </p:nvSpPr>
        <p:spPr/>
        <p:txBody>
          <a:bodyPr/>
          <a:lstStyle/>
          <a:p>
            <a:r>
              <a:rPr lang="en-US" dirty="0" smtClean="0"/>
              <a:t>Scientific Explanations</a:t>
            </a:r>
            <a:endParaRPr lang="en-US" dirty="0"/>
          </a:p>
        </p:txBody>
      </p:sp>
    </p:spTree>
    <p:extLst>
      <p:ext uri="{BB962C8B-B14F-4D97-AF65-F5344CB8AC3E}">
        <p14:creationId xmlns:p14="http://schemas.microsoft.com/office/powerpoint/2010/main" val="8154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smtClean="0"/>
              <a:t>Vacuuming Corals?</a:t>
            </a:r>
            <a:endParaRPr lang="en-US" dirty="0"/>
          </a:p>
        </p:txBody>
      </p:sp>
      <p:sp>
        <p:nvSpPr>
          <p:cNvPr id="4" name="Text Placeholder 3"/>
          <p:cNvSpPr>
            <a:spLocks noGrp="1"/>
          </p:cNvSpPr>
          <p:nvPr>
            <p:ph type="body" sz="quarter" idx="20"/>
          </p:nvPr>
        </p:nvSpPr>
        <p:spPr>
          <a:xfrm>
            <a:off x="826266" y="2588963"/>
            <a:ext cx="6144404" cy="3668618"/>
          </a:xfrm>
        </p:spPr>
        <p:txBody>
          <a:bodyPr>
            <a:normAutofit fontScale="92500" lnSpcReduction="20000"/>
          </a:bodyPr>
          <a:lstStyle/>
          <a:p>
            <a:r>
              <a:rPr lang="en-US" sz="2000" dirty="0"/>
              <a:t>Look at the photo at the beginning of the chapter. These two divers are collecting data about corals in waters near Sulawesi, Indonesia. They are marine biologists, scientists who study living things in oceans and other saltwater environments.</a:t>
            </a:r>
          </a:p>
          <a:p>
            <a:pPr marL="342900" indent="-342900">
              <a:buFont typeface="Arial" panose="020B0604020202020204" pitchFamily="34" charset="0"/>
              <a:buChar char="•"/>
            </a:pPr>
            <a:r>
              <a:rPr lang="en-US" sz="2000" dirty="0"/>
              <a:t>What information about corals are these scientists collecting?</a:t>
            </a:r>
          </a:p>
          <a:p>
            <a:pPr marL="342900" indent="-342900">
              <a:buFont typeface="Arial" panose="020B0604020202020204" pitchFamily="34" charset="0"/>
              <a:buChar char="•"/>
            </a:pPr>
            <a:r>
              <a:rPr lang="en-US" sz="2000" dirty="0"/>
              <a:t>What questions do they hope to answer?</a:t>
            </a:r>
          </a:p>
          <a:p>
            <a:pPr marL="342900" indent="-342900">
              <a:buFont typeface="Arial" panose="020B0604020202020204" pitchFamily="34" charset="0"/>
              <a:buChar char="•"/>
            </a:pPr>
            <a:r>
              <a:rPr lang="en-US" sz="2000" dirty="0"/>
              <a:t>How can science provide answers to their questions and your questions?</a:t>
            </a:r>
          </a:p>
        </p:txBody>
      </p:sp>
      <p:sp>
        <p:nvSpPr>
          <p:cNvPr id="2" name="Text Placeholder 1"/>
          <p:cNvSpPr>
            <a:spLocks noGrp="1"/>
          </p:cNvSpPr>
          <p:nvPr>
            <p:ph type="body" sz="quarter" idx="13"/>
          </p:nvPr>
        </p:nvSpPr>
        <p:spPr/>
        <p:txBody>
          <a:bodyPr/>
          <a:lstStyle/>
          <a:p>
            <a:r>
              <a:rPr lang="en-US" dirty="0" smtClean="0"/>
              <a:t>Scientific Explanations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725" y="1295054"/>
            <a:ext cx="5629275" cy="5050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41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normAutofit lnSpcReduction="10000"/>
          </a:bodyPr>
          <a:lstStyle/>
          <a:p>
            <a:r>
              <a:rPr lang="en-US" dirty="0" smtClean="0"/>
              <a:t>1</a:t>
            </a:r>
            <a:endParaRPr lang="en-US" dirty="0"/>
          </a:p>
        </p:txBody>
      </p:sp>
      <p:sp>
        <p:nvSpPr>
          <p:cNvPr id="2" name="Text Placeholder 1"/>
          <p:cNvSpPr>
            <a:spLocks noGrp="1"/>
          </p:cNvSpPr>
          <p:nvPr>
            <p:ph type="body" sz="quarter" idx="13"/>
          </p:nvPr>
        </p:nvSpPr>
        <p:spPr/>
        <p:txBody>
          <a:bodyPr/>
          <a:lstStyle/>
          <a:p>
            <a:r>
              <a:rPr lang="en-US" dirty="0" smtClean="0"/>
              <a:t>Understanding Science</a:t>
            </a:r>
            <a:endParaRPr lang="en-US" dirty="0"/>
          </a:p>
        </p:txBody>
      </p:sp>
      <p:sp>
        <p:nvSpPr>
          <p:cNvPr id="4" name="Text Placeholder 3"/>
          <p:cNvSpPr>
            <a:spLocks noGrp="1"/>
          </p:cNvSpPr>
          <p:nvPr>
            <p:ph type="body" sz="quarter" idx="23"/>
          </p:nvPr>
        </p:nvSpPr>
        <p:spPr>
          <a:xfrm>
            <a:off x="2381479" y="2271305"/>
            <a:ext cx="9391421" cy="4300945"/>
          </a:xfrm>
        </p:spPr>
        <p:txBody>
          <a:bodyPr>
            <a:normAutofit/>
          </a:bodyPr>
          <a:lstStyle/>
          <a:p>
            <a:r>
              <a:rPr lang="en-US" dirty="0" smtClean="0"/>
              <a:t>What is scientific inquiry?</a:t>
            </a:r>
          </a:p>
          <a:p>
            <a:r>
              <a:rPr lang="en-US" dirty="0" smtClean="0"/>
              <a:t>What are the results of scientific investigations?</a:t>
            </a:r>
          </a:p>
          <a:p>
            <a:r>
              <a:rPr lang="en-US" dirty="0" smtClean="0"/>
              <a:t>How can a scientist prevent bias in a scientific investigation?</a:t>
            </a:r>
          </a:p>
          <a:p>
            <a:endParaRPr lang="en-US" dirty="0"/>
          </a:p>
          <a:p>
            <a:r>
              <a:rPr lang="en-US" dirty="0" smtClean="0"/>
              <a:t>(You are going to write these question and answer when the review time comes. ) Science Journal</a:t>
            </a:r>
          </a:p>
          <a:p>
            <a:endParaRPr lang="en-US" altLang="en-US" dirty="0" smtClean="0"/>
          </a:p>
          <a:p>
            <a:endParaRPr lang="en-US" dirty="0"/>
          </a:p>
          <a:p>
            <a:endParaRPr lang="en-US" dirty="0">
              <a:solidFill>
                <a:srgbClr val="FF0000"/>
              </a:solidFill>
            </a:endParaRPr>
          </a:p>
          <a:p>
            <a:endParaRPr lang="en-US" dirty="0" smtClean="0"/>
          </a:p>
          <a:p>
            <a:endParaRPr lang="en-US" dirty="0"/>
          </a:p>
        </p:txBody>
      </p:sp>
    </p:spTree>
    <p:extLst>
      <p:ext uri="{BB962C8B-B14F-4D97-AF65-F5344CB8AC3E}">
        <p14:creationId xmlns:p14="http://schemas.microsoft.com/office/powerpoint/2010/main" val="2033687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a:xfrm>
            <a:off x="2508660" y="2836323"/>
            <a:ext cx="6834117" cy="2707228"/>
          </a:xfrm>
        </p:spPr>
        <p:txBody>
          <a:bodyPr/>
          <a:lstStyle/>
          <a:p>
            <a:r>
              <a:rPr lang="en-US" dirty="0" smtClean="0"/>
              <a:t>science</a:t>
            </a:r>
          </a:p>
          <a:p>
            <a:r>
              <a:rPr lang="en-US" dirty="0" smtClean="0"/>
              <a:t>observation</a:t>
            </a:r>
          </a:p>
          <a:p>
            <a:r>
              <a:rPr lang="en-US" dirty="0" smtClean="0"/>
              <a:t>inference</a:t>
            </a:r>
          </a:p>
          <a:p>
            <a:r>
              <a:rPr lang="en-US" dirty="0" smtClean="0"/>
              <a:t>hypothesis</a:t>
            </a:r>
          </a:p>
          <a:p>
            <a:r>
              <a:rPr lang="en-US" dirty="0" smtClean="0"/>
              <a:t>prediction</a:t>
            </a:r>
          </a:p>
          <a:p>
            <a:r>
              <a:rPr lang="en-US" dirty="0" smtClean="0"/>
              <a:t>technology</a:t>
            </a:r>
          </a:p>
          <a:p>
            <a:r>
              <a:rPr lang="en-US" dirty="0" smtClean="0"/>
              <a:t>scientific theory</a:t>
            </a:r>
          </a:p>
          <a:p>
            <a:r>
              <a:rPr lang="en-US" dirty="0" smtClean="0"/>
              <a:t>scientific law</a:t>
            </a:r>
          </a:p>
          <a:p>
            <a:r>
              <a:rPr lang="en-US" dirty="0" smtClean="0"/>
              <a:t>critical thinking</a:t>
            </a:r>
            <a:endParaRPr lang="en-US" dirty="0"/>
          </a:p>
        </p:txBody>
      </p:sp>
      <p:sp>
        <p:nvSpPr>
          <p:cNvPr id="3" name="Text Placeholder 2"/>
          <p:cNvSpPr>
            <a:spLocks noGrp="1"/>
          </p:cNvSpPr>
          <p:nvPr>
            <p:ph type="body" sz="quarter" idx="15"/>
          </p:nvPr>
        </p:nvSpPr>
        <p:spPr/>
        <p:txBody>
          <a:bodyPr>
            <a:normAutofit lnSpcReduction="10000"/>
          </a:bodyPr>
          <a:lstStyle/>
          <a:p>
            <a:r>
              <a:rPr lang="en-US" dirty="0" smtClean="0"/>
              <a:t>1</a:t>
            </a:r>
            <a:endParaRPr lang="en-US" dirty="0"/>
          </a:p>
        </p:txBody>
      </p:sp>
      <p:sp>
        <p:nvSpPr>
          <p:cNvPr id="2" name="Text Placeholder 1"/>
          <p:cNvSpPr>
            <a:spLocks noGrp="1"/>
          </p:cNvSpPr>
          <p:nvPr>
            <p:ph type="body" sz="quarter" idx="13"/>
          </p:nvPr>
        </p:nvSpPr>
        <p:spPr/>
        <p:txBody>
          <a:bodyPr/>
          <a:lstStyle/>
          <a:p>
            <a:r>
              <a:rPr lang="en-US" dirty="0" smtClean="0"/>
              <a:t>Understanding Science</a:t>
            </a:r>
            <a:endParaRPr lang="en-US" dirty="0"/>
          </a:p>
        </p:txBody>
      </p:sp>
    </p:spTree>
    <p:extLst>
      <p:ext uri="{BB962C8B-B14F-4D97-AF65-F5344CB8AC3E}">
        <p14:creationId xmlns:p14="http://schemas.microsoft.com/office/powerpoint/2010/main" val="1027268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Angles</Template>
  <TotalTime>670</TotalTime>
  <Words>651</Words>
  <Application>Microsoft Office PowerPoint</Application>
  <PresentationFormat>Custom</PresentationFormat>
  <Paragraphs>70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Crop</vt:lpstr>
      <vt:lpstr>WARM UP 5 MINUTES</vt:lpstr>
      <vt:lpstr>PowerPoint Presentation</vt:lpstr>
      <vt:lpstr>ANSWER (You can write the red part)</vt:lpstr>
      <vt:lpstr>                   Today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5 MINUTES</dc:title>
  <dc:creator>ahmet ilbay</dc:creator>
  <cp:lastModifiedBy>TMSA</cp:lastModifiedBy>
  <cp:revision>13</cp:revision>
  <dcterms:created xsi:type="dcterms:W3CDTF">2017-08-28T00:28:45Z</dcterms:created>
  <dcterms:modified xsi:type="dcterms:W3CDTF">2017-08-29T01:42:45Z</dcterms:modified>
</cp:coreProperties>
</file>