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2"/>
  </p:notesMasterIdLst>
  <p:sldIdLst>
    <p:sldId id="256" r:id="rId2"/>
    <p:sldId id="272" r:id="rId3"/>
    <p:sldId id="257" r:id="rId4"/>
    <p:sldId id="274" r:id="rId5"/>
    <p:sldId id="277" r:id="rId6"/>
    <p:sldId id="278" r:id="rId7"/>
    <p:sldId id="279" r:id="rId8"/>
    <p:sldId id="280" r:id="rId9"/>
    <p:sldId id="267" r:id="rId10"/>
    <p:sldId id="282" r:id="rId11"/>
    <p:sldId id="270" r:id="rId12"/>
    <p:sldId id="271" r:id="rId13"/>
    <p:sldId id="259" r:id="rId14"/>
    <p:sldId id="258" r:id="rId15"/>
    <p:sldId id="260" r:id="rId16"/>
    <p:sldId id="261" r:id="rId17"/>
    <p:sldId id="262" r:id="rId18"/>
    <p:sldId id="269" r:id="rId19"/>
    <p:sldId id="263" r:id="rId20"/>
    <p:sldId id="26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90" d="100"/>
          <a:sy n="90" d="100"/>
        </p:scale>
        <p:origin x="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2006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Created by Joseph A. Williams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C742-13E7-409D-9617-D008AB64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7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Created by Joseph A. Williams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2006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EF5B82-364C-445C-BB0C-595A88777C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64968-CD9A-47E7-AFB8-FDDC0D449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AAD3420A-FB21-4591-9645-FBC773E903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A07BFA-ACCE-40EE-B797-7AF05DC4EA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50BE1B-9D7E-4D75-8D6D-F782DC14D7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CBADC89-DC89-4BAA-B015-9D6CB0B408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B7264A5-2F52-45B2-B223-E42466297B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3AEB90-EEB0-43C7-9026-20D3C4842A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2006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Created by Joseph A. Williams Jr.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1F0E7C4-E5D0-4311-9175-EC091DCE9F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49B77E-6699-4373-ACBC-8A4A8664E8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AC7909C-D486-4592-B47B-A3BE7BEEE7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098842-20B0-47EB-BB48-69D73390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../../Weekly%20Bell%20Ringers%20-%20Science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Refocus_form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10m2ZZRH4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329koqctoi7w/who-i-am/" TargetMode="External"/><Relationship Id="rId2" Type="http://schemas.openxmlformats.org/officeDocument/2006/relationships/hyperlink" Target="http://prezi.com/329koqctoi7w/?utm_campaign=share&amp;utm_medium=co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7367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Welcome to 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7620000" cy="4191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Triad Math and Science Academy class of 2017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Please be seated and quiet.</a:t>
            </a:r>
          </a:p>
          <a:p>
            <a:pPr eaLnBrk="1" hangingPunct="1">
              <a:defRPr/>
            </a:pPr>
            <a:r>
              <a:rPr lang="en-US" dirty="0" smtClean="0">
                <a:hlinkClick r:id="rId2" action="ppaction://hlinkfile"/>
              </a:rPr>
              <a:t>Warm-up Activity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r>
              <a:rPr lang="en-US" dirty="0" smtClean="0"/>
              <a:t>Describe the what happened in this picture. </a:t>
            </a:r>
          </a:p>
          <a:p>
            <a:pPr eaLnBrk="1" hangingPunct="1">
              <a:defRPr/>
            </a:pPr>
            <a:r>
              <a:rPr lang="en-US" dirty="0" smtClean="0"/>
              <a:t>When it will be expected to next one in USA.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880" y="3048000"/>
            <a:ext cx="20383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Consequences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Reminder and verbal warning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Conference with Students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Isolation and discipline form 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PARENT CONTACT/Office referral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56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Refocus is student based behavior correction plan.</a:t>
            </a:r>
          </a:p>
          <a:p>
            <a:r>
              <a:rPr lang="en-US" dirty="0" smtClean="0"/>
              <a:t>The more you get in trouble, the more paperwork you do.</a:t>
            </a:r>
          </a:p>
          <a:p>
            <a:r>
              <a:rPr lang="en-US" dirty="0" smtClean="0"/>
              <a:t>Two forms in the same class period means an immediate call home.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304800" y="0"/>
            <a:ext cx="5105400" cy="6629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21336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3 interesting facts about yourself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 things that you could do that would make you a better person this academic year.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 thing you regret from last year.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4495800"/>
            <a:ext cx="3581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0600" y="4876800"/>
            <a:ext cx="3733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28800" y="2667000"/>
            <a:ext cx="20574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95600" y="2667000"/>
            <a:ext cx="0" cy="2209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33600" y="4876800"/>
            <a:ext cx="0" cy="1752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57600" y="4876800"/>
            <a:ext cx="0" cy="1752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As your teacher my job is NOT...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make you learn.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give you pencils.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keep up with your stuff.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let you call your mom.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let you leave when you don’t have a planner.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give you your locker combination if you forget.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give you grades.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 To let you fail.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As your teacher my job is...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CARE about you.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RESPECT you.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explain things in a way that ever one understands.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push you to reach your FULL potential.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cultivate the innate talents and abilities of all students.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provide you with high quality Algebra 1 instruction.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prepare you for high school and for a productive adult live.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Expectations – Young Men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Conduct you self like an upstanding young man at all times.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Keep your pants up on your waist with a belt and your shirt tucked in.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school use proper language.  I can’t so you can’t.  You would report me so, I will report you.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Be the very </a:t>
            </a:r>
            <a:r>
              <a:rPr lang="en-US" i="1" dirty="0" smtClean="0"/>
              <a:t>BEST</a:t>
            </a:r>
            <a:r>
              <a:rPr lang="en-US" dirty="0" smtClean="0"/>
              <a:t> that you can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Expectations – Young Ladies</a:t>
            </a:r>
          </a:p>
        </p:txBody>
      </p:sp>
      <p:sp>
        <p:nvSpPr>
          <p:cNvPr id="72709" name="Rectangle 5"/>
          <p:cNvSpPr>
            <a:spLocks noRot="1"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Conduct you self like an upstanding young lady at all times.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Respect your young womanhood at all time.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 school use proper language.  I can’t so you can’t.  You would report me so, I will report you.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Be the very </a:t>
            </a:r>
            <a:r>
              <a:rPr lang="en-US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BEST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that you can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tenants of our profession.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latin typeface="Times New Roman" pitchFamily="18" charset="0"/>
              </a:rPr>
              <a:t>RESPECT</a:t>
            </a:r>
          </a:p>
          <a:p>
            <a:pPr eaLnBrk="1" hangingPunct="1">
              <a:defRPr/>
            </a:pPr>
            <a:r>
              <a:rPr lang="en-US" sz="6000" b="1" dirty="0" smtClean="0">
                <a:latin typeface="Times New Roman" pitchFamily="18" charset="0"/>
              </a:rPr>
              <a:t>DISCIPLINE </a:t>
            </a:r>
          </a:p>
          <a:p>
            <a:pPr eaLnBrk="1" hangingPunct="1">
              <a:defRPr/>
            </a:pPr>
            <a:r>
              <a:rPr lang="en-US" sz="6000" b="1" dirty="0" smtClean="0">
                <a:latin typeface="Times New Roman" pitchFamily="18" charset="0"/>
              </a:rPr>
              <a:t>COURAGE</a:t>
            </a:r>
          </a:p>
          <a:p>
            <a:pPr>
              <a:defRPr/>
            </a:pPr>
            <a:r>
              <a:rPr lang="en-US" sz="6000" b="1" dirty="0" smtClean="0">
                <a:latin typeface="Times New Roman" pitchFamily="18" charset="0"/>
              </a:rPr>
              <a:t>PERSAVERENCE</a:t>
            </a:r>
          </a:p>
          <a:p>
            <a:pPr eaLnBrk="1" hangingPunct="1">
              <a:defRPr/>
            </a:pPr>
            <a:endParaRPr lang="en-US" sz="6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tenants of our profession.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None/>
              <a:defRPr/>
            </a:pPr>
            <a:r>
              <a:rPr lang="en-US" sz="4300" b="1" dirty="0" smtClean="0">
                <a:latin typeface="Times New Roman" pitchFamily="18" charset="0"/>
              </a:rPr>
              <a:t>RESPECT</a:t>
            </a:r>
            <a:r>
              <a:rPr lang="en-US" sz="2800" b="1" dirty="0" smtClean="0">
                <a:latin typeface="Times New Roman" pitchFamily="18" charset="0"/>
              </a:rPr>
              <a:t>  is defined as: </a:t>
            </a:r>
            <a:r>
              <a:rPr lang="en-US" sz="3600" b="1" i="1" dirty="0" smtClean="0">
                <a:latin typeface="Times New Roman" pitchFamily="18" charset="0"/>
              </a:rPr>
              <a:t>Proper courtesy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buNone/>
              <a:defRPr/>
            </a:pPr>
            <a:r>
              <a:rPr lang="en-US" sz="3900" b="1" dirty="0" smtClean="0">
                <a:latin typeface="Times New Roman" pitchFamily="18" charset="0"/>
              </a:rPr>
              <a:t>DISCIPLINE</a:t>
            </a:r>
            <a:r>
              <a:rPr lang="en-US" sz="2800" b="1" dirty="0" smtClean="0">
                <a:latin typeface="Times New Roman" pitchFamily="18" charset="0"/>
              </a:rPr>
              <a:t> is defined as: </a:t>
            </a:r>
            <a:r>
              <a:rPr lang="en-US" sz="3200" b="1" i="1" dirty="0" smtClean="0">
                <a:latin typeface="Times New Roman" pitchFamily="18" charset="0"/>
              </a:rPr>
              <a:t>Control over oneself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buNone/>
              <a:defRPr/>
            </a:pPr>
            <a:r>
              <a:rPr lang="en-US" sz="4300" b="1" dirty="0" smtClean="0">
                <a:latin typeface="Times New Roman" pitchFamily="18" charset="0"/>
              </a:rPr>
              <a:t>COURAGE</a:t>
            </a:r>
            <a:r>
              <a:rPr lang="en-US" sz="2800" b="1" dirty="0" smtClean="0">
                <a:latin typeface="Times New Roman" pitchFamily="18" charset="0"/>
              </a:rPr>
              <a:t> is defined as: </a:t>
            </a:r>
            <a:r>
              <a:rPr lang="en-US" sz="4000" b="1" i="1" dirty="0" smtClean="0">
                <a:latin typeface="Times New Roman" pitchFamily="18" charset="0"/>
              </a:rPr>
              <a:t>In spite of one’s own fear, doing the right thing</a:t>
            </a:r>
            <a:r>
              <a:rPr lang="en-US" sz="4000" b="1" dirty="0" smtClean="0">
                <a:latin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4200" b="1" dirty="0" smtClean="0">
                <a:latin typeface="Times New Roman" pitchFamily="18" charset="0"/>
              </a:rPr>
              <a:t>PERSAVERENCE</a:t>
            </a:r>
            <a:r>
              <a:rPr lang="en-US" sz="2800" b="1" dirty="0" smtClean="0">
                <a:latin typeface="Times New Roman" pitchFamily="18" charset="0"/>
              </a:rPr>
              <a:t>  Is defined as: </a:t>
            </a:r>
            <a:r>
              <a:rPr lang="en-US" sz="4800" b="1" i="1" dirty="0" smtClean="0">
                <a:latin typeface="Times New Roman" pitchFamily="18" charset="0"/>
              </a:rPr>
              <a:t>Continuing in a course of action without regard to discouragement, opposition or previous failure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000" b="0" dirty="0" smtClean="0">
                <a:latin typeface="Times New Roman" pitchFamily="18" charset="0"/>
              </a:rPr>
              <a:t>RESPECT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 your table group, construct a definition for the term respect.  All members are required to agree on the final product.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Construct a list of three people you have shown respect to and why.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Construct a parallel list of three people you have disrespected and why.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Develop 2 skits, one the demonstrates respect and one that demonstrated disrespect.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What are some way teachers disrespect students.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What are some ways students disrespect teachers.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Answer- </a:t>
            </a:r>
            <a:r>
              <a:rPr lang="en-US" sz="3600" dirty="0"/>
              <a:t>Sun </a:t>
            </a:r>
            <a:r>
              <a:rPr lang="en-US" sz="3600" dirty="0" smtClean="0"/>
              <a:t>Eclipse America's </a:t>
            </a:r>
            <a:r>
              <a:rPr lang="en-US" sz="3600" dirty="0"/>
              <a:t>next one is in 2024</a:t>
            </a:r>
            <a:br>
              <a:rPr lang="en-US" sz="3600" dirty="0"/>
            </a:br>
            <a:r>
              <a:rPr lang="en-US" sz="3600" dirty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www.youtube.com/watch?v=G10m2ZZRH4U</a:t>
            </a:r>
            <a:endParaRPr lang="en-US" dirty="0" smtClean="0"/>
          </a:p>
          <a:p>
            <a:r>
              <a:rPr lang="en-US" dirty="0" smtClean="0"/>
              <a:t>2019</a:t>
            </a:r>
            <a:r>
              <a:rPr lang="en-US" dirty="0"/>
              <a:t>: South Pacific, Chile, Argentina</a:t>
            </a:r>
          </a:p>
          <a:p>
            <a:r>
              <a:rPr lang="en-US" dirty="0"/>
              <a:t>2020: South Pacific, Chile, Argentina, South Atlantic</a:t>
            </a:r>
          </a:p>
          <a:p>
            <a:r>
              <a:rPr lang="en-US" dirty="0"/>
              <a:t>2021: Antarctica</a:t>
            </a:r>
          </a:p>
          <a:p>
            <a:r>
              <a:rPr lang="en-US" dirty="0"/>
              <a:t>2026: the Arctic, Greenland, Iceland, Spain</a:t>
            </a:r>
          </a:p>
          <a:p>
            <a:r>
              <a:rPr lang="en-US" dirty="0"/>
              <a:t>2027: Morocco, Spain, Algeria, Libya, Egypt, Saudi Arabia, Yemen, Somalia</a:t>
            </a:r>
          </a:p>
          <a:p>
            <a:r>
              <a:rPr lang="en-US" dirty="0"/>
              <a:t>2028: Australia, New Zealand</a:t>
            </a:r>
          </a:p>
          <a:p>
            <a:r>
              <a:rPr lang="en-US" dirty="0"/>
              <a:t>2030: Botswana, South Africa, Australia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8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Discipline</a:t>
            </a:r>
          </a:p>
        </p:txBody>
      </p:sp>
      <p:sp>
        <p:nvSpPr>
          <p:cNvPr id="75783" name="Rectangle 7"/>
          <p:cNvSpPr>
            <a:spLocks noRot="1"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 your table group, construct a definition for the term Discipline.  All members are required to agree on the final product.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Construct a list of three people that display  good discipline, why?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Construct a parallel list of three people who display lack of discipline, why?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Develop 2 skits, one the demonstrates respect and one that demonstrated disrespect.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What are some way teachers disrespect students.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What are some ways students disrespect teachers.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Today’s agenda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990600" y="1752600"/>
            <a:ext cx="54864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Warm-activity. 5 minutes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Introductions ( Mr. ILBAY) 10 minutes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Who I am ? 10 minutes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Syllabus 10 minutes</a:t>
            </a:r>
          </a:p>
          <a:p>
            <a:pPr>
              <a:defRPr/>
            </a:pPr>
            <a:r>
              <a:rPr lang="en-US" sz="2800" dirty="0" smtClean="0"/>
              <a:t>Student </a:t>
            </a:r>
            <a:r>
              <a:rPr lang="en-US" sz="2800" dirty="0"/>
              <a:t>Expectation</a:t>
            </a:r>
            <a:r>
              <a:rPr lang="en-US" sz="2800" dirty="0" smtClean="0"/>
              <a:t>. </a:t>
            </a:r>
          </a:p>
          <a:p>
            <a:pPr>
              <a:defRPr/>
            </a:pPr>
            <a:r>
              <a:rPr lang="en-US" sz="2800" dirty="0" smtClean="0"/>
              <a:t>Classroom Procedures. </a:t>
            </a:r>
          </a:p>
          <a:p>
            <a:pPr>
              <a:defRPr/>
            </a:pPr>
            <a:r>
              <a:rPr lang="en-US" sz="2800" dirty="0"/>
              <a:t>Grade 7 Diagnostic exam. (This </a:t>
            </a:r>
            <a:r>
              <a:rPr lang="en-US" sz="2800" dirty="0" smtClean="0"/>
              <a:t>Week- Friday)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Mr</a:t>
            </a:r>
            <a:r>
              <a:rPr lang="en-US" altLang="en-US" dirty="0"/>
              <a:t>. ILBAY ( pronounce as- </a:t>
            </a:r>
            <a:r>
              <a:rPr lang="en-US" altLang="en-US" dirty="0" err="1"/>
              <a:t>il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rgbClr val="FF0000"/>
                </a:solidFill>
              </a:rPr>
              <a:t>IL</a:t>
            </a:r>
            <a:r>
              <a:rPr lang="en-US" altLang="en-US" dirty="0"/>
              <a:t>LINOIS), bay (by) </a:t>
            </a:r>
            <a:endParaRPr lang="en-US" altLang="en-US" dirty="0" smtClean="0"/>
          </a:p>
          <a:p>
            <a:r>
              <a:rPr lang="en-US" altLang="en-US" dirty="0">
                <a:hlinkClick r:id="rId2"/>
              </a:rPr>
              <a:t>http://prezi.com/329koqctoi7w/?</a:t>
            </a:r>
            <a:r>
              <a:rPr lang="en-US" altLang="en-US" dirty="0" smtClean="0">
                <a:hlinkClick r:id="rId2"/>
              </a:rPr>
              <a:t>utm_campaign=share&amp;utm_medium=copy</a:t>
            </a:r>
            <a:endParaRPr lang="en-US" altLang="en-US" dirty="0" smtClean="0"/>
          </a:p>
          <a:p>
            <a:r>
              <a:rPr lang="en-US" altLang="en-US" dirty="0">
                <a:hlinkClick r:id="rId3"/>
              </a:rPr>
              <a:t>https://prezi.com/329koqctoi7w/who-i-am</a:t>
            </a:r>
            <a:r>
              <a:rPr lang="en-US" altLang="en-US" dirty="0" smtClean="0">
                <a:hlinkClick r:id="rId3"/>
              </a:rPr>
              <a:t>/</a:t>
            </a:r>
            <a:endParaRPr lang="en-US" altLang="en-US" dirty="0" smtClean="0"/>
          </a:p>
          <a:p>
            <a:endParaRPr lang="en-US" alt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Forces and motion</a:t>
            </a:r>
          </a:p>
          <a:p>
            <a:pPr eaLnBrk="1" hangingPunct="1"/>
            <a:r>
              <a:rPr lang="en-US" altLang="en-US" sz="3200" smtClean="0"/>
              <a:t>Energy; transfer  and conservation</a:t>
            </a:r>
          </a:p>
          <a:p>
            <a:pPr eaLnBrk="1" hangingPunct="1"/>
            <a:r>
              <a:rPr lang="en-US" altLang="en-US" sz="3200" smtClean="0"/>
              <a:t>Earth system and processes</a:t>
            </a:r>
          </a:p>
          <a:p>
            <a:pPr eaLnBrk="1" hangingPunct="1"/>
            <a:r>
              <a:rPr lang="en-US" altLang="en-US" sz="3200" smtClean="0"/>
              <a:t>Structures and functions of living organism</a:t>
            </a:r>
          </a:p>
          <a:p>
            <a:pPr eaLnBrk="1" hangingPunct="1"/>
            <a:r>
              <a:rPr lang="en-US" altLang="en-US" sz="3200" smtClean="0"/>
              <a:t>Genetics and Evolution </a:t>
            </a:r>
          </a:p>
        </p:txBody>
      </p:sp>
    </p:spTree>
    <p:extLst>
      <p:ext uri="{BB962C8B-B14F-4D97-AF65-F5344CB8AC3E}">
        <p14:creationId xmlns:p14="http://schemas.microsoft.com/office/powerpoint/2010/main" val="34792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Materials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Textbook- Holt Science</a:t>
            </a:r>
          </a:p>
          <a:p>
            <a:pPr eaLnBrk="1" hangingPunct="1"/>
            <a:r>
              <a:rPr lang="en-US" altLang="en-US" smtClean="0"/>
              <a:t>Notebook, Binder</a:t>
            </a:r>
          </a:p>
          <a:p>
            <a:pPr eaLnBrk="1" hangingPunct="1"/>
            <a:r>
              <a:rPr lang="en-US" altLang="en-US" smtClean="0"/>
              <a:t>Pencils</a:t>
            </a:r>
          </a:p>
          <a:p>
            <a:pPr eaLnBrk="1" hangingPunct="1"/>
            <a:r>
              <a:rPr lang="en-US" altLang="en-US" smtClean="0"/>
              <a:t>Colored pencil, scissors, ruler, glue, calculator</a:t>
            </a:r>
          </a:p>
        </p:txBody>
      </p:sp>
    </p:spTree>
    <p:extLst>
      <p:ext uri="{BB962C8B-B14F-4D97-AF65-F5344CB8AC3E}">
        <p14:creationId xmlns:p14="http://schemas.microsoft.com/office/powerpoint/2010/main" val="3927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Course Evaluation and Grading Scale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alt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676400"/>
          <a:ext cx="7772400" cy="4545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524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Grading Scale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 Evaluation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9050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90-100 	A 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Tests 25%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80-89	B 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Projects 20% 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70 - 79 	C 	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Classwork 20%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60-69	D 	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Quizzes 15%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Below 	F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Homework 10%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64007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 10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0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  Policy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Homework will be assigned 2-3 times a week. Homework assignments will always be posted on the white board in the classroom and http://ailbay.weebly.com. </a:t>
            </a:r>
          </a:p>
          <a:p>
            <a:pPr eaLnBrk="1" hangingPunct="1"/>
            <a:r>
              <a:rPr lang="en-US" altLang="en-US" dirty="0" smtClean="0"/>
              <a:t>No late work will be accepted without an official excuse.</a:t>
            </a:r>
          </a:p>
          <a:p>
            <a:pPr eaLnBrk="1" hangingPunct="1"/>
            <a:r>
              <a:rPr lang="en-US" altLang="en-US" b="1" dirty="0" smtClean="0"/>
              <a:t>If a student turns in homework after the due date, 10 points will be deducted for each late day</a:t>
            </a:r>
            <a:r>
              <a:rPr lang="en-US" altLang="en-US" dirty="0" smtClean="0"/>
              <a:t>. (NO late homework from previous week)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86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Be on time and prepared for class.</a:t>
            </a:r>
          </a:p>
          <a:p>
            <a:pPr>
              <a:defRPr/>
            </a:pPr>
            <a:r>
              <a:rPr lang="en-US" sz="2000" dirty="0" smtClean="0"/>
              <a:t>Enter the room quietly and begin the warm-up immediately.</a:t>
            </a:r>
          </a:p>
          <a:p>
            <a:pPr>
              <a:defRPr/>
            </a:pPr>
            <a:r>
              <a:rPr lang="en-US" sz="2000" dirty="0" smtClean="0"/>
              <a:t>Listen.  Do not talk while the teacher is talking.</a:t>
            </a:r>
          </a:p>
          <a:p>
            <a:pPr>
              <a:defRPr/>
            </a:pPr>
            <a:r>
              <a:rPr lang="en-US" sz="2000" dirty="0" smtClean="0"/>
              <a:t>Refrain from participating in horse play.</a:t>
            </a:r>
          </a:p>
          <a:p>
            <a:pPr>
              <a:defRPr/>
            </a:pPr>
            <a:r>
              <a:rPr lang="en-US" sz="2000" dirty="0" smtClean="0"/>
              <a:t>Raise your hand to speak or move.</a:t>
            </a:r>
          </a:p>
          <a:p>
            <a:pPr>
              <a:defRPr/>
            </a:pPr>
            <a:r>
              <a:rPr lang="en-US" sz="2000" dirty="0" smtClean="0"/>
              <a:t>Do not use inappropriate language. </a:t>
            </a:r>
          </a:p>
          <a:p>
            <a:pPr>
              <a:defRPr/>
            </a:pPr>
            <a:r>
              <a:rPr lang="en-US" sz="2000" dirty="0" smtClean="0"/>
              <a:t>Follow directions the first time given.</a:t>
            </a:r>
          </a:p>
          <a:p>
            <a:pPr>
              <a:defRPr/>
            </a:pPr>
            <a:r>
              <a:rPr lang="en-US" sz="2000" dirty="0" smtClean="0"/>
              <a:t>Complete all given assignments and tasks on time.</a:t>
            </a:r>
          </a:p>
          <a:p>
            <a:pPr>
              <a:defRPr/>
            </a:pPr>
            <a:r>
              <a:rPr lang="en-US" sz="2000" dirty="0" smtClean="0"/>
              <a:t>Expect to be successful.</a:t>
            </a:r>
          </a:p>
          <a:p>
            <a:pPr>
              <a:defRPr/>
            </a:pPr>
            <a:r>
              <a:rPr lang="en-US" sz="2000" dirty="0" smtClean="0"/>
              <a:t>Do not take matters into your own hands.</a:t>
            </a:r>
          </a:p>
          <a:p>
            <a:pPr>
              <a:defRPr/>
            </a:pPr>
            <a:r>
              <a:rPr lang="en-US" sz="2000" dirty="0" smtClean="0"/>
              <a:t>NO SIDE BAR CONVERSATIONS.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8040</TotalTime>
  <Words>983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Welcome to 7th Grade</vt:lpstr>
      <vt:lpstr>Answer- Sun Eclipse America's next one is in 2024  </vt:lpstr>
      <vt:lpstr>Today’s agenda</vt:lpstr>
      <vt:lpstr>Who am I? </vt:lpstr>
      <vt:lpstr>Course Outline</vt:lpstr>
      <vt:lpstr>Materials</vt:lpstr>
      <vt:lpstr>Course Evaluation and Grading Scale</vt:lpstr>
      <vt:lpstr>Homework  Policy</vt:lpstr>
      <vt:lpstr>Classroom Expectations</vt:lpstr>
      <vt:lpstr>Consequences</vt:lpstr>
      <vt:lpstr>REFOCUS</vt:lpstr>
      <vt:lpstr>PowerPoint Presentation</vt:lpstr>
      <vt:lpstr>As your teacher my job is NOT...</vt:lpstr>
      <vt:lpstr>As your teacher my job is...</vt:lpstr>
      <vt:lpstr>Expectations – Young Men</vt:lpstr>
      <vt:lpstr>PowerPoint Presentation</vt:lpstr>
      <vt:lpstr>The tenants of our profession.</vt:lpstr>
      <vt:lpstr>The tenants of our profession.</vt:lpstr>
      <vt:lpstr>RESPECT</vt:lpstr>
      <vt:lpstr>PowerPoint Presentation</vt:lpstr>
    </vt:vector>
  </TitlesOfParts>
  <Company>ELEGANT QUILT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8th Grade</dc:title>
  <dc:creator>LocalAdmin;Joseph A Williams</dc:creator>
  <cp:lastModifiedBy>TMSA</cp:lastModifiedBy>
  <cp:revision>25</cp:revision>
  <dcterms:created xsi:type="dcterms:W3CDTF">2009-08-25T02:49:02Z</dcterms:created>
  <dcterms:modified xsi:type="dcterms:W3CDTF">2017-08-22T20:10:30Z</dcterms:modified>
</cp:coreProperties>
</file>